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92" r:id="rId2"/>
    <p:sldId id="294" r:id="rId3"/>
    <p:sldId id="300" r:id="rId4"/>
    <p:sldId id="310" r:id="rId5"/>
    <p:sldId id="368" r:id="rId6"/>
    <p:sldId id="333" r:id="rId7"/>
    <p:sldId id="379" r:id="rId8"/>
    <p:sldId id="336" r:id="rId9"/>
    <p:sldId id="381" r:id="rId10"/>
    <p:sldId id="382" r:id="rId11"/>
    <p:sldId id="370" r:id="rId12"/>
    <p:sldId id="366" r:id="rId13"/>
    <p:sldId id="328" r:id="rId14"/>
    <p:sldId id="332" r:id="rId15"/>
    <p:sldId id="380" r:id="rId16"/>
    <p:sldId id="329" r:id="rId17"/>
    <p:sldId id="343" r:id="rId18"/>
    <p:sldId id="394" r:id="rId19"/>
    <p:sldId id="383" r:id="rId20"/>
    <p:sldId id="384" r:id="rId21"/>
    <p:sldId id="385" r:id="rId22"/>
    <p:sldId id="386" r:id="rId23"/>
    <p:sldId id="387" r:id="rId24"/>
    <p:sldId id="388" r:id="rId25"/>
    <p:sldId id="389" r:id="rId26"/>
    <p:sldId id="390" r:id="rId27"/>
    <p:sldId id="391" r:id="rId28"/>
    <p:sldId id="392" r:id="rId29"/>
    <p:sldId id="393" r:id="rId30"/>
    <p:sldId id="319" r:id="rId31"/>
    <p:sldId id="39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4" d="100"/>
          <a:sy n="134" d="100"/>
        </p:scale>
        <p:origin x="-11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etercarnegie:Desktop:MISC:ReimbvsLOSV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petercarnegie:Desktop:MISC:ReimbvsLOSV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petercarnegie:Desktop:MISC:MIS%20Decision%20Support%20Tool%20CONFIDENTIAL%20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title>
      <c:tx>
        <c:rich>
          <a:bodyPr/>
          <a:lstStyle/>
          <a:p>
            <a:pPr>
              <a:defRPr/>
            </a:pPr>
            <a:r>
              <a:rPr lang="en-US"/>
              <a:t>Reimbursement vs. Difficulty (RVU)</a:t>
            </a:r>
          </a:p>
        </c:rich>
      </c:tx>
      <c:layout/>
      <c:overlay val="0"/>
    </c:title>
    <c:autoTitleDeleted val="0"/>
    <c:plotArea>
      <c:layout>
        <c:manualLayout>
          <c:layoutTarget val="inner"/>
          <c:xMode val="edge"/>
          <c:yMode val="edge"/>
          <c:x val="0.116626165899536"/>
          <c:y val="0.0325301160732763"/>
          <c:w val="0.711303839484948"/>
          <c:h val="0.767508061378283"/>
        </c:manualLayout>
      </c:layout>
      <c:barChart>
        <c:barDir val="col"/>
        <c:grouping val="stacked"/>
        <c:varyColors val="0"/>
        <c:ser>
          <c:idx val="0"/>
          <c:order val="0"/>
          <c:tx>
            <c:strRef>
              <c:f>Sheet1!$C$20</c:f>
              <c:strCache>
                <c:ptCount val="1"/>
                <c:pt idx="0">
                  <c:v>RVU</c:v>
                </c:pt>
              </c:strCache>
            </c:strRef>
          </c:tx>
          <c:spPr>
            <a:solidFill>
              <a:schemeClr val="accent1">
                <a:alpha val="80000"/>
              </a:schemeClr>
            </a:solidFill>
          </c:spPr>
          <c:invertIfNegative val="0"/>
          <c:dLbls>
            <c:dLbl>
              <c:idx val="0"/>
              <c:layout/>
              <c:dLblPos val="inBase"/>
              <c:showLegendKey val="0"/>
              <c:showVal val="1"/>
              <c:showCatName val="0"/>
              <c:showSerName val="0"/>
              <c:showPercent val="0"/>
              <c:showBubbleSize val="0"/>
            </c:dLbl>
            <c:dLbl>
              <c:idx val="1"/>
              <c:layout/>
              <c:dLblPos val="inBase"/>
              <c:showLegendKey val="0"/>
              <c:showVal val="1"/>
              <c:showCatName val="0"/>
              <c:showSerName val="0"/>
              <c:showPercent val="0"/>
              <c:showBubbleSize val="0"/>
            </c:dLbl>
            <c:dLbl>
              <c:idx val="2"/>
              <c:layout/>
              <c:dLblPos val="inBase"/>
              <c:showLegendKey val="0"/>
              <c:showVal val="1"/>
              <c:showCatName val="0"/>
              <c:showSerName val="0"/>
              <c:showPercent val="0"/>
              <c:showBubbleSize val="0"/>
            </c:dLbl>
            <c:dLbl>
              <c:idx val="3"/>
              <c:layout/>
              <c:dLblPos val="inBase"/>
              <c:showLegendKey val="0"/>
              <c:showVal val="1"/>
              <c:showCatName val="0"/>
              <c:showSerName val="0"/>
              <c:showPercent val="0"/>
              <c:showBubbleSize val="0"/>
            </c:dLbl>
            <c:dLbl>
              <c:idx val="4"/>
              <c:layout/>
              <c:dLblPos val="inBase"/>
              <c:showLegendKey val="0"/>
              <c:showVal val="1"/>
              <c:showCatName val="0"/>
              <c:showSerName val="0"/>
              <c:showPercent val="0"/>
              <c:showBubbleSize val="0"/>
            </c:dLbl>
            <c:dLbl>
              <c:idx val="5"/>
              <c:layout/>
              <c:dLblPos val="inBase"/>
              <c:showLegendKey val="0"/>
              <c:showVal val="1"/>
              <c:showCatName val="0"/>
              <c:showSerName val="0"/>
              <c:showPercent val="0"/>
              <c:showBubbleSize val="0"/>
            </c:dLbl>
            <c:dLbl>
              <c:idx val="6"/>
              <c:layout/>
              <c:dLblPos val="inBase"/>
              <c:showLegendKey val="0"/>
              <c:showVal val="1"/>
              <c:showCatName val="0"/>
              <c:showSerName val="0"/>
              <c:showPercent val="0"/>
              <c:showBubbleSize val="0"/>
            </c:dLbl>
            <c:dLbl>
              <c:idx val="7"/>
              <c:layout/>
              <c:dLblPos val="inBase"/>
              <c:showLegendKey val="0"/>
              <c:showVal val="1"/>
              <c:showCatName val="0"/>
              <c:showSerName val="0"/>
              <c:showPercent val="0"/>
              <c:showBubbleSize val="0"/>
            </c:dLbl>
            <c:dLbl>
              <c:idx val="8"/>
              <c:layout/>
              <c:dLblPos val="inBase"/>
              <c:showLegendKey val="0"/>
              <c:showVal val="1"/>
              <c:showCatName val="0"/>
              <c:showSerName val="0"/>
              <c:showPercent val="0"/>
              <c:showBubbleSize val="0"/>
            </c:dLbl>
            <c:dLbl>
              <c:idx val="9"/>
              <c:layout/>
              <c:dLblPos val="inBase"/>
              <c:showLegendKey val="0"/>
              <c:showVal val="1"/>
              <c:showCatName val="0"/>
              <c:showSerName val="0"/>
              <c:showPercent val="0"/>
              <c:showBubbleSize val="0"/>
            </c:dLbl>
            <c:dLbl>
              <c:idx val="10"/>
              <c:layout/>
              <c:dLblPos val="inBase"/>
              <c:showLegendKey val="0"/>
              <c:showVal val="1"/>
              <c:showCatName val="0"/>
              <c:showSerName val="0"/>
              <c:showPercent val="0"/>
              <c:showBubbleSize val="0"/>
            </c:dLbl>
            <c:dLbl>
              <c:idx val="11"/>
              <c:layout/>
              <c:dLblPos val="inBase"/>
              <c:showLegendKey val="0"/>
              <c:showVal val="1"/>
              <c:showCatName val="0"/>
              <c:showSerName val="0"/>
              <c:showPercent val="0"/>
              <c:showBubbleSize val="0"/>
            </c:dLbl>
            <c:dLbl>
              <c:idx val="12"/>
              <c:layout/>
              <c:dLblPos val="inBase"/>
              <c:showLegendKey val="0"/>
              <c:showVal val="1"/>
              <c:showCatName val="0"/>
              <c:showSerName val="0"/>
              <c:showPercent val="0"/>
              <c:showBubbleSize val="0"/>
            </c:dLbl>
            <c:dLbl>
              <c:idx val="13"/>
              <c:layout/>
              <c:dLblPos val="inBase"/>
              <c:showLegendKey val="0"/>
              <c:showVal val="1"/>
              <c:showCatName val="0"/>
              <c:showSerName val="0"/>
              <c:showPercent val="0"/>
              <c:showBubbleSize val="0"/>
            </c:dLbl>
            <c:showLegendKey val="0"/>
            <c:showVal val="0"/>
            <c:showCatName val="0"/>
            <c:showSerName val="0"/>
            <c:showPercent val="0"/>
            <c:showBubbleSize val="0"/>
          </c:dLbls>
          <c:cat>
            <c:strRef>
              <c:f>Sheet1!$B$21:$B$34</c:f>
              <c:strCache>
                <c:ptCount val="14"/>
                <c:pt idx="0">
                  <c:v>Lap Hys</c:v>
                </c:pt>
                <c:pt idx="1">
                  <c:v>Myomectomy</c:v>
                </c:pt>
                <c:pt idx="2">
                  <c:v>Open Hys Ben</c:v>
                </c:pt>
                <c:pt idx="3">
                  <c:v>Sacral Colpo.</c:v>
                </c:pt>
                <c:pt idx="4">
                  <c:v>Prostatectomy</c:v>
                </c:pt>
                <c:pt idx="5">
                  <c:v>Open Hys Mal</c:v>
                </c:pt>
                <c:pt idx="6">
                  <c:v>Nephrectomy</c:v>
                </c:pt>
                <c:pt idx="7">
                  <c:v>Pyeleplasty</c:v>
                </c:pt>
                <c:pt idx="8">
                  <c:v>Gastric Bypass</c:v>
                </c:pt>
                <c:pt idx="9">
                  <c:v>Colorectal</c:v>
                </c:pt>
                <c:pt idx="10">
                  <c:v>Lobectomy</c:v>
                </c:pt>
                <c:pt idx="11">
                  <c:v>Cystectomy</c:v>
                </c:pt>
                <c:pt idx="12">
                  <c:v>Revascularization</c:v>
                </c:pt>
                <c:pt idx="13">
                  <c:v>Mitral Valve</c:v>
                </c:pt>
              </c:strCache>
            </c:strRef>
          </c:cat>
          <c:val>
            <c:numRef>
              <c:f>Sheet1!$C$21:$C$34</c:f>
              <c:numCache>
                <c:formatCode>General</c:formatCode>
                <c:ptCount val="14"/>
                <c:pt idx="0">
                  <c:v>15.1</c:v>
                </c:pt>
                <c:pt idx="1">
                  <c:v>15.79</c:v>
                </c:pt>
                <c:pt idx="2">
                  <c:v>17.83</c:v>
                </c:pt>
                <c:pt idx="3">
                  <c:v>16.72</c:v>
                </c:pt>
                <c:pt idx="4">
                  <c:v>15.26</c:v>
                </c:pt>
                <c:pt idx="5">
                  <c:v>21.86</c:v>
                </c:pt>
                <c:pt idx="6">
                  <c:v>23.37</c:v>
                </c:pt>
                <c:pt idx="7">
                  <c:v>23.37</c:v>
                </c:pt>
                <c:pt idx="8">
                  <c:v>29.4</c:v>
                </c:pt>
                <c:pt idx="9">
                  <c:v>20.89</c:v>
                </c:pt>
                <c:pt idx="10">
                  <c:v>25.82</c:v>
                </c:pt>
                <c:pt idx="11">
                  <c:v>27.46</c:v>
                </c:pt>
                <c:pt idx="12">
                  <c:v>39.88</c:v>
                </c:pt>
                <c:pt idx="13">
                  <c:v>49.96</c:v>
                </c:pt>
              </c:numCache>
            </c:numRef>
          </c:val>
        </c:ser>
        <c:dLbls>
          <c:showLegendKey val="0"/>
          <c:showVal val="0"/>
          <c:showCatName val="0"/>
          <c:showSerName val="0"/>
          <c:showPercent val="0"/>
          <c:showBubbleSize val="0"/>
        </c:dLbls>
        <c:gapWidth val="150"/>
        <c:overlap val="100"/>
        <c:axId val="770207000"/>
        <c:axId val="859082792"/>
      </c:barChart>
      <c:catAx>
        <c:axId val="770207000"/>
        <c:scaling>
          <c:orientation val="minMax"/>
        </c:scaling>
        <c:delete val="1"/>
        <c:axPos val="b"/>
        <c:majorTickMark val="out"/>
        <c:minorTickMark val="none"/>
        <c:tickLblPos val="nextTo"/>
        <c:crossAx val="859082792"/>
        <c:crosses val="autoZero"/>
        <c:auto val="1"/>
        <c:lblAlgn val="ctr"/>
        <c:lblOffset val="100"/>
        <c:noMultiLvlLbl val="0"/>
      </c:catAx>
      <c:valAx>
        <c:axId val="859082792"/>
        <c:scaling>
          <c:orientation val="minMax"/>
        </c:scaling>
        <c:delete val="0"/>
        <c:axPos val="l"/>
        <c:majorGridlines/>
        <c:numFmt formatCode="General" sourceLinked="1"/>
        <c:majorTickMark val="out"/>
        <c:minorTickMark val="none"/>
        <c:tickLblPos val="nextTo"/>
        <c:crossAx val="770207000"/>
        <c:crosses val="autoZero"/>
        <c:crossBetween val="between"/>
      </c:valAx>
      <c:spPr>
        <a:solidFill>
          <a:sysClr val="windowText" lastClr="000000">
            <a:tint val="95000"/>
          </a:sysClr>
        </a:solidFill>
      </c:spPr>
    </c:plotArea>
    <c:plotVisOnly val="1"/>
    <c:dispBlanksAs val="gap"/>
    <c:showDLblsOverMax val="0"/>
  </c:chart>
  <c:spPr>
    <a:solidFill>
      <a:sysClr val="windowText" lastClr="000000"/>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0"/>
    <c:plotArea>
      <c:layout>
        <c:manualLayout>
          <c:layoutTarget val="inner"/>
          <c:xMode val="edge"/>
          <c:yMode val="edge"/>
          <c:x val="0.0941354558208085"/>
          <c:y val="0.0232868523526253"/>
          <c:w val="0.721055792065914"/>
          <c:h val="0.768218316599934"/>
        </c:manualLayout>
      </c:layout>
      <c:barChart>
        <c:barDir val="col"/>
        <c:grouping val="clustered"/>
        <c:varyColors val="0"/>
        <c:ser>
          <c:idx val="0"/>
          <c:order val="0"/>
          <c:tx>
            <c:strRef>
              <c:f>Sheet1!$C$3</c:f>
              <c:strCache>
                <c:ptCount val="1"/>
                <c:pt idx="0">
                  <c:v>Reimbursement</c:v>
                </c:pt>
              </c:strCache>
            </c:strRef>
          </c:tx>
          <c:invertIfNegative val="0"/>
          <c:dLbls>
            <c:dLbl>
              <c:idx val="0"/>
              <c:layout/>
              <c:spPr>
                <a:solidFill>
                  <a:schemeClr val="accent5"/>
                </a:solidFill>
                <a:ln w="25400" cap="flat" cmpd="sng" algn="ctr">
                  <a:solidFill>
                    <a:schemeClr val="accent5">
                      <a:shade val="50000"/>
                    </a:schemeClr>
                  </a:solidFill>
                  <a:prstDash val="solid"/>
                </a:ln>
                <a:effectLst/>
              </c:spPr>
              <c:txPr>
                <a:bodyPr/>
                <a:lstStyle/>
                <a:p>
                  <a:pPr>
                    <a:defRPr>
                      <a:solidFill>
                        <a:schemeClr val="lt1"/>
                      </a:solidFill>
                      <a:latin typeface="+mn-lt"/>
                      <a:ea typeface="+mn-ea"/>
                      <a:cs typeface="+mn-cs"/>
                    </a:defRPr>
                  </a:pPr>
                  <a:endParaRPr lang="en-US"/>
                </a:p>
              </c:txPr>
              <c:showLegendKey val="0"/>
              <c:showVal val="1"/>
              <c:showCatName val="0"/>
              <c:showSerName val="0"/>
              <c:showPercent val="0"/>
              <c:showBubbleSize val="0"/>
            </c:dLbl>
            <c:dLbl>
              <c:idx val="1"/>
              <c:layout/>
              <c:spPr>
                <a:solidFill>
                  <a:schemeClr val="accent5"/>
                </a:solidFill>
                <a:ln w="25400" cap="flat" cmpd="sng" algn="ctr">
                  <a:solidFill>
                    <a:schemeClr val="accent5">
                      <a:shade val="50000"/>
                    </a:schemeClr>
                  </a:solidFill>
                  <a:prstDash val="solid"/>
                </a:ln>
                <a:effectLst/>
              </c:spPr>
              <c:txPr>
                <a:bodyPr/>
                <a:lstStyle/>
                <a:p>
                  <a:pPr>
                    <a:defRPr>
                      <a:solidFill>
                        <a:schemeClr val="lt1"/>
                      </a:solidFill>
                      <a:latin typeface="+mn-lt"/>
                      <a:ea typeface="+mn-ea"/>
                      <a:cs typeface="+mn-cs"/>
                    </a:defRPr>
                  </a:pPr>
                  <a:endParaRPr lang="en-US"/>
                </a:p>
              </c:txPr>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pPr>
                <a:solidFill>
                  <a:schemeClr val="accent5"/>
                </a:solidFill>
                <a:ln w="25400" cap="flat" cmpd="sng" algn="ctr">
                  <a:solidFill>
                    <a:schemeClr val="accent5">
                      <a:shade val="50000"/>
                    </a:schemeClr>
                  </a:solidFill>
                  <a:prstDash val="solid"/>
                </a:ln>
                <a:effectLst/>
              </c:spPr>
              <c:txPr>
                <a:bodyPr/>
                <a:lstStyle/>
                <a:p>
                  <a:pPr>
                    <a:defRPr>
                      <a:solidFill>
                        <a:schemeClr val="lt1"/>
                      </a:solidFill>
                      <a:latin typeface="+mn-lt"/>
                      <a:ea typeface="+mn-ea"/>
                      <a:cs typeface="+mn-cs"/>
                    </a:defRPr>
                  </a:pPr>
                  <a:endParaRPr lang="en-US"/>
                </a:p>
              </c:txPr>
              <c:showLegendKey val="0"/>
              <c:showVal val="1"/>
              <c:showCatName val="0"/>
              <c:showSerName val="0"/>
              <c:showPercent val="0"/>
              <c:showBubbleSize val="0"/>
            </c:dLbl>
            <c:dLbl>
              <c:idx val="5"/>
              <c:layout/>
              <c:spPr>
                <a:solidFill>
                  <a:schemeClr val="accent5"/>
                </a:solidFill>
                <a:ln w="25400" cap="flat" cmpd="sng" algn="ctr">
                  <a:solidFill>
                    <a:schemeClr val="accent5">
                      <a:shade val="50000"/>
                    </a:schemeClr>
                  </a:solidFill>
                  <a:prstDash val="solid"/>
                </a:ln>
                <a:effectLst/>
              </c:spPr>
              <c:txPr>
                <a:bodyPr/>
                <a:lstStyle/>
                <a:p>
                  <a:pPr>
                    <a:defRPr>
                      <a:solidFill>
                        <a:schemeClr val="lt1"/>
                      </a:solidFill>
                      <a:latin typeface="+mn-lt"/>
                      <a:ea typeface="+mn-ea"/>
                      <a:cs typeface="+mn-cs"/>
                    </a:defRPr>
                  </a:pPr>
                  <a:endParaRPr lang="en-US"/>
                </a:p>
              </c:txPr>
              <c:showLegendKey val="0"/>
              <c:showVal val="1"/>
              <c:showCatName val="0"/>
              <c:showSerName val="0"/>
              <c:showPercent val="0"/>
              <c:showBubbleSize val="0"/>
            </c:dLbl>
            <c:dLbl>
              <c:idx val="6"/>
              <c:layout/>
              <c:showLegendKey val="0"/>
              <c:showVal val="1"/>
              <c:showCatName val="0"/>
              <c:showSerName val="0"/>
              <c:showPercent val="0"/>
              <c:showBubbleSize val="0"/>
            </c:dLbl>
            <c:dLbl>
              <c:idx val="7"/>
              <c:layout/>
              <c:showLegendKey val="0"/>
              <c:showVal val="1"/>
              <c:showCatName val="0"/>
              <c:showSerName val="0"/>
              <c:showPercent val="0"/>
              <c:showBubbleSize val="0"/>
            </c:dLbl>
            <c:dLbl>
              <c:idx val="8"/>
              <c:layout/>
              <c:showLegendKey val="0"/>
              <c:showVal val="1"/>
              <c:showCatName val="0"/>
              <c:showSerName val="0"/>
              <c:showPercent val="0"/>
              <c:showBubbleSize val="0"/>
            </c:dLbl>
            <c:dLbl>
              <c:idx val="10"/>
              <c:layout/>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txPr>
                <a:bodyPr/>
                <a:lstStyle/>
                <a:p>
                  <a:pPr>
                    <a:defRPr>
                      <a:solidFill>
                        <a:srgbClr val="000000"/>
                      </a:solidFill>
                      <a:latin typeface="+mn-lt"/>
                      <a:ea typeface="+mn-ea"/>
                      <a:cs typeface="+mn-cs"/>
                    </a:defRPr>
                  </a:pPr>
                  <a:endParaRPr lang="en-US"/>
                </a:p>
              </c:txPr>
              <c:showLegendKey val="0"/>
              <c:showVal val="1"/>
              <c:showCatName val="0"/>
              <c:showSerName val="0"/>
              <c:showPercent val="0"/>
              <c:showBubbleSize val="0"/>
            </c:dLbl>
            <c:dLbl>
              <c:idx val="12"/>
              <c:layout/>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txPr>
                <a:bodyPr/>
                <a:lstStyle/>
                <a:p>
                  <a:pPr>
                    <a:defRPr>
                      <a:solidFill>
                        <a:srgbClr val="000000"/>
                      </a:solidFill>
                      <a:latin typeface="+mn-lt"/>
                      <a:ea typeface="+mn-ea"/>
                      <a:cs typeface="+mn-cs"/>
                    </a:defRPr>
                  </a:pPr>
                  <a:endParaRPr lang="en-US"/>
                </a:p>
              </c:txPr>
              <c:showLegendKey val="0"/>
              <c:showVal val="1"/>
              <c:showCatName val="0"/>
              <c:showSerName val="0"/>
              <c:showPercent val="0"/>
              <c:showBubbleSize val="0"/>
            </c:dLbl>
            <c:dLbl>
              <c:idx val="13"/>
              <c:layout>
                <c:manualLayout>
                  <c:x val="0.0176297638537089"/>
                  <c:y val="0.0"/>
                </c:manualLayout>
              </c:layout>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txPr>
                <a:bodyPr/>
                <a:lstStyle/>
                <a:p>
                  <a:pPr>
                    <a:defRPr>
                      <a:solidFill>
                        <a:schemeClr val="tx1"/>
                      </a:solidFill>
                      <a:latin typeface="+mn-lt"/>
                      <a:ea typeface="+mn-ea"/>
                      <a:cs typeface="+mn-cs"/>
                    </a:defRPr>
                  </a:pPr>
                  <a:endParaRPr lang="en-US"/>
                </a:p>
              </c:txPr>
              <c:showLegendKey val="0"/>
              <c:showVal val="1"/>
              <c:showCatName val="0"/>
              <c:showSerName val="0"/>
              <c:showPercent val="0"/>
              <c:showBubbleSize val="0"/>
            </c:dLbl>
            <c:showLegendKey val="0"/>
            <c:showVal val="0"/>
            <c:showCatName val="0"/>
            <c:showSerName val="0"/>
            <c:showPercent val="0"/>
            <c:showBubbleSize val="0"/>
          </c:dLbls>
          <c:cat>
            <c:strRef>
              <c:f>Sheet1!$B$4:$B$17</c:f>
              <c:strCache>
                <c:ptCount val="14"/>
                <c:pt idx="0">
                  <c:v>Lap Hys</c:v>
                </c:pt>
                <c:pt idx="1">
                  <c:v>Myomectomy</c:v>
                </c:pt>
                <c:pt idx="2">
                  <c:v>Open Hys Ben</c:v>
                </c:pt>
                <c:pt idx="3">
                  <c:v>Sacral Colpo.</c:v>
                </c:pt>
                <c:pt idx="4">
                  <c:v>Prostatectomy</c:v>
                </c:pt>
                <c:pt idx="5">
                  <c:v>Open Hys Mal</c:v>
                </c:pt>
                <c:pt idx="6">
                  <c:v>Nephrectomy</c:v>
                </c:pt>
                <c:pt idx="7">
                  <c:v>Pyeleplasty</c:v>
                </c:pt>
                <c:pt idx="8">
                  <c:v>Gastric Bypass</c:v>
                </c:pt>
                <c:pt idx="9">
                  <c:v>Colorectal</c:v>
                </c:pt>
                <c:pt idx="10">
                  <c:v>Lobectomy</c:v>
                </c:pt>
                <c:pt idx="11">
                  <c:v>Cystectomy</c:v>
                </c:pt>
                <c:pt idx="12">
                  <c:v>Revascularization</c:v>
                </c:pt>
                <c:pt idx="13">
                  <c:v>Mitral Valve</c:v>
                </c:pt>
              </c:strCache>
            </c:strRef>
          </c:cat>
          <c:val>
            <c:numRef>
              <c:f>Sheet1!$C$4:$C$17</c:f>
              <c:numCache>
                <c:formatCode>\$#,##0</c:formatCode>
                <c:ptCount val="14"/>
                <c:pt idx="0">
                  <c:v>4590.0</c:v>
                </c:pt>
                <c:pt idx="1">
                  <c:v>5815.0</c:v>
                </c:pt>
                <c:pt idx="2">
                  <c:v>5815.0</c:v>
                </c:pt>
                <c:pt idx="3">
                  <c:v>6281.0</c:v>
                </c:pt>
                <c:pt idx="4">
                  <c:v>7583.0</c:v>
                </c:pt>
                <c:pt idx="5">
                  <c:v>8946.0</c:v>
                </c:pt>
                <c:pt idx="6">
                  <c:v>9306.0</c:v>
                </c:pt>
                <c:pt idx="7">
                  <c:v>9306.0</c:v>
                </c:pt>
                <c:pt idx="8">
                  <c:v>9433.0</c:v>
                </c:pt>
                <c:pt idx="9">
                  <c:v>12030.0</c:v>
                </c:pt>
                <c:pt idx="10">
                  <c:v>12458.0</c:v>
                </c:pt>
                <c:pt idx="11">
                  <c:v>12921.0</c:v>
                </c:pt>
                <c:pt idx="12">
                  <c:v>27880.0</c:v>
                </c:pt>
                <c:pt idx="13">
                  <c:v>30984.0</c:v>
                </c:pt>
              </c:numCache>
            </c:numRef>
          </c:val>
        </c:ser>
        <c:ser>
          <c:idx val="1"/>
          <c:order val="1"/>
          <c:tx>
            <c:strRef>
              <c:f>Sheet1!$D$3</c:f>
              <c:strCache>
                <c:ptCount val="1"/>
                <c:pt idx="0">
                  <c:v>RVU</c:v>
                </c:pt>
              </c:strCache>
            </c:strRef>
          </c:tx>
          <c:spPr>
            <a:solidFill>
              <a:schemeClr val="accent5"/>
            </a:solidFill>
          </c:spPr>
          <c:invertIfNegative val="0"/>
          <c:cat>
            <c:strRef>
              <c:f>Sheet1!$B$4:$B$17</c:f>
              <c:strCache>
                <c:ptCount val="14"/>
                <c:pt idx="0">
                  <c:v>Lap Hys</c:v>
                </c:pt>
                <c:pt idx="1">
                  <c:v>Myomectomy</c:v>
                </c:pt>
                <c:pt idx="2">
                  <c:v>Open Hys Ben</c:v>
                </c:pt>
                <c:pt idx="3">
                  <c:v>Sacral Colpo.</c:v>
                </c:pt>
                <c:pt idx="4">
                  <c:v>Prostatectomy</c:v>
                </c:pt>
                <c:pt idx="5">
                  <c:v>Open Hys Mal</c:v>
                </c:pt>
                <c:pt idx="6">
                  <c:v>Nephrectomy</c:v>
                </c:pt>
                <c:pt idx="7">
                  <c:v>Pyeleplasty</c:v>
                </c:pt>
                <c:pt idx="8">
                  <c:v>Gastric Bypass</c:v>
                </c:pt>
                <c:pt idx="9">
                  <c:v>Colorectal</c:v>
                </c:pt>
                <c:pt idx="10">
                  <c:v>Lobectomy</c:v>
                </c:pt>
                <c:pt idx="11">
                  <c:v>Cystectomy</c:v>
                </c:pt>
                <c:pt idx="12">
                  <c:v>Revascularization</c:v>
                </c:pt>
                <c:pt idx="13">
                  <c:v>Mitral Valve</c:v>
                </c:pt>
              </c:strCache>
            </c:strRef>
          </c:cat>
          <c:val>
            <c:numRef>
              <c:f>Sheet1!$D$4:$D$17</c:f>
              <c:numCache>
                <c:formatCode>General</c:formatCode>
                <c:ptCount val="14"/>
                <c:pt idx="0">
                  <c:v>15.1</c:v>
                </c:pt>
                <c:pt idx="1">
                  <c:v>15.79</c:v>
                </c:pt>
                <c:pt idx="2">
                  <c:v>17.83</c:v>
                </c:pt>
                <c:pt idx="3">
                  <c:v>16.72</c:v>
                </c:pt>
                <c:pt idx="4">
                  <c:v>15.26</c:v>
                </c:pt>
                <c:pt idx="5">
                  <c:v>21.86</c:v>
                </c:pt>
                <c:pt idx="6">
                  <c:v>23.37</c:v>
                </c:pt>
                <c:pt idx="7">
                  <c:v>23.37</c:v>
                </c:pt>
                <c:pt idx="8">
                  <c:v>29.4</c:v>
                </c:pt>
                <c:pt idx="9">
                  <c:v>20.89</c:v>
                </c:pt>
                <c:pt idx="10">
                  <c:v>25.82</c:v>
                </c:pt>
                <c:pt idx="11">
                  <c:v>27.46</c:v>
                </c:pt>
                <c:pt idx="12">
                  <c:v>39.88</c:v>
                </c:pt>
                <c:pt idx="13">
                  <c:v>49.96</c:v>
                </c:pt>
              </c:numCache>
            </c:numRef>
          </c:val>
        </c:ser>
        <c:dLbls>
          <c:showLegendKey val="0"/>
          <c:showVal val="0"/>
          <c:showCatName val="0"/>
          <c:showSerName val="0"/>
          <c:showPercent val="0"/>
          <c:showBubbleSize val="0"/>
        </c:dLbls>
        <c:gapWidth val="150"/>
        <c:axId val="770064360"/>
        <c:axId val="770067336"/>
      </c:barChart>
      <c:catAx>
        <c:axId val="770064360"/>
        <c:scaling>
          <c:orientation val="minMax"/>
        </c:scaling>
        <c:delete val="0"/>
        <c:axPos val="b"/>
        <c:majorTickMark val="out"/>
        <c:minorTickMark val="none"/>
        <c:tickLblPos val="nextTo"/>
        <c:crossAx val="770067336"/>
        <c:crosses val="autoZero"/>
        <c:auto val="1"/>
        <c:lblAlgn val="ctr"/>
        <c:lblOffset val="100"/>
        <c:noMultiLvlLbl val="0"/>
      </c:catAx>
      <c:valAx>
        <c:axId val="770067336"/>
        <c:scaling>
          <c:orientation val="minMax"/>
        </c:scaling>
        <c:delete val="0"/>
        <c:axPos val="l"/>
        <c:majorGridlines/>
        <c:numFmt formatCode="\$#,##0" sourceLinked="1"/>
        <c:majorTickMark val="out"/>
        <c:minorTickMark val="none"/>
        <c:tickLblPos val="nextTo"/>
        <c:crossAx val="770064360"/>
        <c:crosses val="autoZero"/>
        <c:crossBetween val="between"/>
      </c:valAx>
      <c:spPr>
        <a:solidFill>
          <a:sysClr val="windowText" lastClr="000000">
            <a:tint val="95000"/>
            <a:alpha val="0"/>
          </a:sysClr>
        </a:solidFill>
      </c:spPr>
    </c:plotArea>
    <c:legend>
      <c:legendPos val="r"/>
      <c:layout>
        <c:manualLayout>
          <c:xMode val="edge"/>
          <c:yMode val="edge"/>
          <c:x val="0.83999670540896"/>
          <c:y val="0.431558755851535"/>
          <c:w val="0.16000329459104"/>
          <c:h val="0.0948985417055357"/>
        </c:manualLayout>
      </c:layout>
      <c:overlay val="0"/>
    </c:legend>
    <c:plotVisOnly val="1"/>
    <c:dispBlanksAs val="gap"/>
    <c:showDLblsOverMax val="0"/>
  </c:chart>
  <c:spPr>
    <a:solidFill>
      <a:sysClr val="windowText" lastClr="000000">
        <a:alpha val="0"/>
      </a:sysClr>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5"/>
    </mc:Choice>
    <mc:Fallback>
      <c:style val="45"/>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0579121838221884"/>
          <c:y val="0.0262738886446021"/>
          <c:w val="0.87908185553101"/>
          <c:h val="0.867971734787569"/>
        </c:manualLayout>
      </c:layout>
      <c:bar3DChart>
        <c:barDir val="col"/>
        <c:grouping val="stacked"/>
        <c:varyColors val="0"/>
        <c:ser>
          <c:idx val="0"/>
          <c:order val="0"/>
          <c:tx>
            <c:strRef>
              <c:f>'MIS Service Summary'!$J$23</c:f>
              <c:strCache>
                <c:ptCount val="1"/>
                <c:pt idx="0">
                  <c:v>Day Range</c:v>
                </c:pt>
              </c:strCache>
            </c:strRef>
          </c:tx>
          <c:spPr>
            <a:solidFill>
              <a:srgbClr val="008000"/>
            </a:solidFill>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showLegendKey val="0"/>
            <c:showVal val="0"/>
            <c:showCatName val="0"/>
            <c:showSerName val="0"/>
            <c:showPercent val="0"/>
            <c:showBubbleSize val="0"/>
          </c:dLbls>
          <c:cat>
            <c:strRef>
              <c:f>'MIS Service Summary'!$A$24:$A$27</c:f>
              <c:strCache>
                <c:ptCount val="4"/>
                <c:pt idx="0">
                  <c:v>Advanced Program Development</c:v>
                </c:pt>
                <c:pt idx="1">
                  <c:v>Cardiac: Revascularization</c:v>
                </c:pt>
                <c:pt idx="2">
                  <c:v>Cardiac: Valve</c:v>
                </c:pt>
                <c:pt idx="3">
                  <c:v>Thoracic Lobectomy</c:v>
                </c:pt>
              </c:strCache>
            </c:strRef>
          </c:cat>
          <c:val>
            <c:numRef>
              <c:f>'MIS Service Summary'!$J$24:$J$27</c:f>
              <c:numCache>
                <c:formatCode>#,##0</c:formatCode>
                <c:ptCount val="4"/>
                <c:pt idx="0">
                  <c:v>121.23122</c:v>
                </c:pt>
                <c:pt idx="1">
                  <c:v>23.83694000000001</c:v>
                </c:pt>
                <c:pt idx="2">
                  <c:v>53.905</c:v>
                </c:pt>
                <c:pt idx="3">
                  <c:v>43.48928</c:v>
                </c:pt>
              </c:numCache>
            </c:numRef>
          </c:val>
        </c:ser>
        <c:ser>
          <c:idx val="1"/>
          <c:order val="1"/>
          <c:tx>
            <c:strRef>
              <c:f>'MIS Service Summary'!$K$23</c:f>
              <c:strCache>
                <c:ptCount val="1"/>
                <c:pt idx="0">
                  <c:v>Day Range</c:v>
                </c:pt>
              </c:strCache>
            </c:strRef>
          </c:tx>
          <c:spPr>
            <a:solidFill>
              <a:srgbClr val="9BBB59">
                <a:tint val="77000"/>
                <a:alpha val="70000"/>
              </a:srgbClr>
            </a:solidFill>
            <a:scene3d>
              <a:camera prst="orthographicFront"/>
              <a:lightRig rig="threePt" dir="t">
                <a:rot lat="0" lon="0" rev="1200000"/>
              </a:lightRig>
            </a:scene3d>
            <a:sp3d>
              <a:bevelT w="63500" h="25400"/>
              <a:bevelB/>
            </a:sp3d>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showLegendKey val="0"/>
            <c:showVal val="0"/>
            <c:showCatName val="0"/>
            <c:showSerName val="0"/>
            <c:showPercent val="0"/>
            <c:showBubbleSize val="0"/>
          </c:dLbls>
          <c:cat>
            <c:strRef>
              <c:f>'MIS Service Summary'!$A$24:$A$27</c:f>
              <c:strCache>
                <c:ptCount val="4"/>
                <c:pt idx="0">
                  <c:v>Advanced Program Development</c:v>
                </c:pt>
                <c:pt idx="1">
                  <c:v>Cardiac: Revascularization</c:v>
                </c:pt>
                <c:pt idx="2">
                  <c:v>Cardiac: Valve</c:v>
                </c:pt>
                <c:pt idx="3">
                  <c:v>Thoracic Lobectomy</c:v>
                </c:pt>
              </c:strCache>
            </c:strRef>
          </c:cat>
          <c:val>
            <c:numRef>
              <c:f>'MIS Service Summary'!$K$24:$K$27</c:f>
              <c:numCache>
                <c:formatCode>#,##0</c:formatCode>
                <c:ptCount val="4"/>
                <c:pt idx="0">
                  <c:v>171.6633987500001</c:v>
                </c:pt>
                <c:pt idx="1">
                  <c:v>34.96124</c:v>
                </c:pt>
                <c:pt idx="2">
                  <c:v>79.6475</c:v>
                </c:pt>
                <c:pt idx="3">
                  <c:v>57.05465875000002</c:v>
                </c:pt>
              </c:numCache>
            </c:numRef>
          </c:val>
        </c:ser>
        <c:dLbls>
          <c:showLegendKey val="0"/>
          <c:showVal val="0"/>
          <c:showCatName val="0"/>
          <c:showSerName val="0"/>
          <c:showPercent val="0"/>
          <c:showBubbleSize val="0"/>
        </c:dLbls>
        <c:gapWidth val="150"/>
        <c:shape val="box"/>
        <c:axId val="770432984"/>
        <c:axId val="770435960"/>
        <c:axId val="0"/>
      </c:bar3DChart>
      <c:catAx>
        <c:axId val="770432984"/>
        <c:scaling>
          <c:orientation val="minMax"/>
        </c:scaling>
        <c:delete val="0"/>
        <c:axPos val="b"/>
        <c:majorTickMark val="out"/>
        <c:minorTickMark val="none"/>
        <c:tickLblPos val="nextTo"/>
        <c:crossAx val="770435960"/>
        <c:crosses val="autoZero"/>
        <c:auto val="1"/>
        <c:lblAlgn val="ctr"/>
        <c:lblOffset val="100"/>
        <c:noMultiLvlLbl val="0"/>
      </c:catAx>
      <c:valAx>
        <c:axId val="770435960"/>
        <c:scaling>
          <c:orientation val="minMax"/>
        </c:scaling>
        <c:delete val="0"/>
        <c:axPos val="l"/>
        <c:majorGridlines/>
        <c:numFmt formatCode="#,##0" sourceLinked="1"/>
        <c:majorTickMark val="out"/>
        <c:minorTickMark val="none"/>
        <c:tickLblPos val="nextTo"/>
        <c:crossAx val="770432984"/>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851F56-B8B6-B041-9948-32FC501118D9}"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lang="en-US"/>
        </a:p>
      </dgm:t>
    </dgm:pt>
    <dgm:pt modelId="{4CDBA99F-DCDC-234C-8F00-0C696094D4CE}">
      <dgm:prSet phldrT="[Text]"/>
      <dgm:spPr/>
      <dgm:t>
        <a:bodyPr/>
        <a:lstStyle/>
        <a:p>
          <a:r>
            <a:rPr lang="en-US" dirty="0" smtClean="0">
              <a:solidFill>
                <a:srgbClr val="000000"/>
              </a:solidFill>
            </a:rPr>
            <a:t>Comprehensive Assessments</a:t>
          </a:r>
          <a:endParaRPr lang="en-US" dirty="0">
            <a:solidFill>
              <a:srgbClr val="000000"/>
            </a:solidFill>
          </a:endParaRPr>
        </a:p>
      </dgm:t>
    </dgm:pt>
    <dgm:pt modelId="{30F17958-FBB9-6C45-AC4D-B565B567991E}" type="parTrans" cxnId="{B69E20CC-5532-9644-8A5C-3018A4208685}">
      <dgm:prSet/>
      <dgm:spPr/>
      <dgm:t>
        <a:bodyPr/>
        <a:lstStyle/>
        <a:p>
          <a:endParaRPr lang="en-US"/>
        </a:p>
      </dgm:t>
    </dgm:pt>
    <dgm:pt modelId="{9AEDF704-174A-F94C-97B1-85996C141EF9}" type="sibTrans" cxnId="{B69E20CC-5532-9644-8A5C-3018A4208685}">
      <dgm:prSet/>
      <dgm:spPr/>
      <dgm:t>
        <a:bodyPr/>
        <a:lstStyle/>
        <a:p>
          <a:endParaRPr lang="en-US"/>
        </a:p>
      </dgm:t>
    </dgm:pt>
    <dgm:pt modelId="{BC0BCCBE-5323-2E40-BFFA-B7A7ED9D14C7}">
      <dgm:prSet phldrT="[Text]"/>
      <dgm:spPr/>
      <dgm:t>
        <a:bodyPr/>
        <a:lstStyle/>
        <a:p>
          <a:r>
            <a:rPr lang="en-US" dirty="0" smtClean="0"/>
            <a:t>Executive</a:t>
          </a:r>
          <a:endParaRPr lang="en-US" dirty="0"/>
        </a:p>
      </dgm:t>
    </dgm:pt>
    <dgm:pt modelId="{D0F98722-1FB2-A74B-94F2-A3DAB5C968B9}" type="parTrans" cxnId="{F4940F90-A2EF-9A47-BFC0-173521C03FD6}">
      <dgm:prSet/>
      <dgm:spPr/>
      <dgm:t>
        <a:bodyPr/>
        <a:lstStyle/>
        <a:p>
          <a:endParaRPr lang="en-US"/>
        </a:p>
      </dgm:t>
    </dgm:pt>
    <dgm:pt modelId="{9897EAD1-17C9-464B-8B27-4E1E9435FEB2}" type="sibTrans" cxnId="{F4940F90-A2EF-9A47-BFC0-173521C03FD6}">
      <dgm:prSet/>
      <dgm:spPr/>
      <dgm:t>
        <a:bodyPr/>
        <a:lstStyle/>
        <a:p>
          <a:endParaRPr lang="en-US"/>
        </a:p>
      </dgm:t>
    </dgm:pt>
    <dgm:pt modelId="{0F2D3538-7F34-4543-96CC-A48263898BBF}">
      <dgm:prSet phldrT="[Text]"/>
      <dgm:spPr/>
      <dgm:t>
        <a:bodyPr/>
        <a:lstStyle/>
        <a:p>
          <a:r>
            <a:rPr lang="en-US" dirty="0" smtClean="0">
              <a:solidFill>
                <a:schemeClr val="tx1"/>
              </a:solidFill>
            </a:rPr>
            <a:t>Advanced Program Development</a:t>
          </a:r>
          <a:endParaRPr lang="en-US" dirty="0">
            <a:solidFill>
              <a:schemeClr val="tx1"/>
            </a:solidFill>
          </a:endParaRPr>
        </a:p>
      </dgm:t>
    </dgm:pt>
    <dgm:pt modelId="{C461D667-3980-EE4A-81E5-5E142F80E5FB}" type="parTrans" cxnId="{79B78D19-4466-8042-9ECA-29FDACB9AFD3}">
      <dgm:prSet/>
      <dgm:spPr/>
      <dgm:t>
        <a:bodyPr/>
        <a:lstStyle/>
        <a:p>
          <a:endParaRPr lang="en-US"/>
        </a:p>
      </dgm:t>
    </dgm:pt>
    <dgm:pt modelId="{F5FDE693-6F20-C641-863B-518223E7E192}" type="sibTrans" cxnId="{79B78D19-4466-8042-9ECA-29FDACB9AFD3}">
      <dgm:prSet/>
      <dgm:spPr/>
      <dgm:t>
        <a:bodyPr/>
        <a:lstStyle/>
        <a:p>
          <a:endParaRPr lang="en-US"/>
        </a:p>
      </dgm:t>
    </dgm:pt>
    <dgm:pt modelId="{5C1B22C4-886C-7147-9DFA-9FE6E33A626E}">
      <dgm:prSet phldrT="[Text]"/>
      <dgm:spPr/>
      <dgm:t>
        <a:bodyPr/>
        <a:lstStyle/>
        <a:p>
          <a:r>
            <a:rPr lang="en-US" dirty="0" smtClean="0"/>
            <a:t>High Density Team Training</a:t>
          </a:r>
          <a:endParaRPr lang="en-US" dirty="0"/>
        </a:p>
      </dgm:t>
    </dgm:pt>
    <dgm:pt modelId="{B1F0B882-5BE9-5443-9867-A038C2B024F7}" type="parTrans" cxnId="{8254C64A-2BFC-AC42-83B9-B6E896F38487}">
      <dgm:prSet/>
      <dgm:spPr/>
      <dgm:t>
        <a:bodyPr/>
        <a:lstStyle/>
        <a:p>
          <a:endParaRPr lang="en-US"/>
        </a:p>
      </dgm:t>
    </dgm:pt>
    <dgm:pt modelId="{88A65D30-CDB5-804C-A0C9-114A8F246048}" type="sibTrans" cxnId="{8254C64A-2BFC-AC42-83B9-B6E896F38487}">
      <dgm:prSet/>
      <dgm:spPr/>
      <dgm:t>
        <a:bodyPr/>
        <a:lstStyle/>
        <a:p>
          <a:endParaRPr lang="en-US"/>
        </a:p>
      </dgm:t>
    </dgm:pt>
    <dgm:pt modelId="{FD428E03-4671-4148-A875-0FCBDC212F77}">
      <dgm:prSet phldrT="[Text]"/>
      <dgm:spPr/>
      <dgm:t>
        <a:bodyPr/>
        <a:lstStyle/>
        <a:p>
          <a:r>
            <a:rPr lang="en-US" dirty="0" smtClean="0">
              <a:solidFill>
                <a:srgbClr val="000000"/>
              </a:solidFill>
            </a:rPr>
            <a:t>Precision Marketing</a:t>
          </a:r>
          <a:endParaRPr lang="en-US" dirty="0">
            <a:solidFill>
              <a:srgbClr val="000000"/>
            </a:solidFill>
          </a:endParaRPr>
        </a:p>
      </dgm:t>
    </dgm:pt>
    <dgm:pt modelId="{FB1C68BF-2166-3A45-84E4-FC4147467FB6}" type="parTrans" cxnId="{C930DD9E-25CB-6C49-81A4-F3407E22C6E8}">
      <dgm:prSet/>
      <dgm:spPr/>
      <dgm:t>
        <a:bodyPr/>
        <a:lstStyle/>
        <a:p>
          <a:endParaRPr lang="en-US"/>
        </a:p>
      </dgm:t>
    </dgm:pt>
    <dgm:pt modelId="{022EC3DD-CF83-534B-8DF0-ED2165B0F326}" type="sibTrans" cxnId="{C930DD9E-25CB-6C49-81A4-F3407E22C6E8}">
      <dgm:prSet/>
      <dgm:spPr/>
      <dgm:t>
        <a:bodyPr/>
        <a:lstStyle/>
        <a:p>
          <a:endParaRPr lang="en-US"/>
        </a:p>
      </dgm:t>
    </dgm:pt>
    <dgm:pt modelId="{1640A43D-CE7C-0444-8A8B-58FED37AE436}">
      <dgm:prSet phldrT="[Text]"/>
      <dgm:spPr/>
      <dgm:t>
        <a:bodyPr/>
        <a:lstStyle/>
        <a:p>
          <a:r>
            <a:rPr lang="en-US" dirty="0" smtClean="0"/>
            <a:t>Business Intelligence</a:t>
          </a:r>
          <a:endParaRPr lang="en-US" dirty="0"/>
        </a:p>
      </dgm:t>
    </dgm:pt>
    <dgm:pt modelId="{18A91327-DC1E-6543-A987-FE27592FC59D}" type="parTrans" cxnId="{49AA6171-8EE5-EB4A-9C47-0808E58718B3}">
      <dgm:prSet/>
      <dgm:spPr/>
      <dgm:t>
        <a:bodyPr/>
        <a:lstStyle/>
        <a:p>
          <a:endParaRPr lang="en-US"/>
        </a:p>
      </dgm:t>
    </dgm:pt>
    <dgm:pt modelId="{5A6A1029-11B7-2A46-9DC0-CF6F2FB2E2DA}" type="sibTrans" cxnId="{49AA6171-8EE5-EB4A-9C47-0808E58718B3}">
      <dgm:prSet/>
      <dgm:spPr/>
      <dgm:t>
        <a:bodyPr/>
        <a:lstStyle/>
        <a:p>
          <a:endParaRPr lang="en-US"/>
        </a:p>
      </dgm:t>
    </dgm:pt>
    <dgm:pt modelId="{040FCB09-EE8F-6F44-8248-370B23EFE39F}">
      <dgm:prSet phldrT="[Text]"/>
      <dgm:spPr/>
      <dgm:t>
        <a:bodyPr/>
        <a:lstStyle/>
        <a:p>
          <a:r>
            <a:rPr lang="en-US" dirty="0" smtClean="0"/>
            <a:t>Market</a:t>
          </a:r>
          <a:endParaRPr lang="en-US" dirty="0"/>
        </a:p>
      </dgm:t>
    </dgm:pt>
    <dgm:pt modelId="{628579BB-C630-294A-A2BE-03ABE8ED6BDD}" type="parTrans" cxnId="{25AA92FC-7CFA-CE46-8E1E-1EEEEAAF8B35}">
      <dgm:prSet/>
      <dgm:spPr/>
      <dgm:t>
        <a:bodyPr/>
        <a:lstStyle/>
        <a:p>
          <a:endParaRPr lang="en-US"/>
        </a:p>
      </dgm:t>
    </dgm:pt>
    <dgm:pt modelId="{D9948166-8258-2C4A-B839-5E5933B6FA8D}" type="sibTrans" cxnId="{25AA92FC-7CFA-CE46-8E1E-1EEEEAAF8B35}">
      <dgm:prSet/>
      <dgm:spPr/>
      <dgm:t>
        <a:bodyPr/>
        <a:lstStyle/>
        <a:p>
          <a:endParaRPr lang="en-US"/>
        </a:p>
      </dgm:t>
    </dgm:pt>
    <dgm:pt modelId="{47373E18-9E5A-7D4E-85B2-80399DFA1FCF}">
      <dgm:prSet phldrT="[Text]"/>
      <dgm:spPr/>
      <dgm:t>
        <a:bodyPr/>
        <a:lstStyle/>
        <a:p>
          <a:r>
            <a:rPr lang="en-US" dirty="0" smtClean="0"/>
            <a:t>Clinical </a:t>
          </a:r>
          <a:endParaRPr lang="en-US" dirty="0"/>
        </a:p>
      </dgm:t>
    </dgm:pt>
    <dgm:pt modelId="{218CA37A-A516-6840-B6A2-A3DDE127814C}" type="parTrans" cxnId="{0DA21441-8E17-9546-B477-07768D1DBCEF}">
      <dgm:prSet/>
      <dgm:spPr/>
      <dgm:t>
        <a:bodyPr/>
        <a:lstStyle/>
        <a:p>
          <a:endParaRPr lang="en-US"/>
        </a:p>
      </dgm:t>
    </dgm:pt>
    <dgm:pt modelId="{D2D92199-258B-B14D-B0DF-C9B8DCB58A74}" type="sibTrans" cxnId="{0DA21441-8E17-9546-B477-07768D1DBCEF}">
      <dgm:prSet/>
      <dgm:spPr/>
      <dgm:t>
        <a:bodyPr/>
        <a:lstStyle/>
        <a:p>
          <a:endParaRPr lang="en-US"/>
        </a:p>
      </dgm:t>
    </dgm:pt>
    <dgm:pt modelId="{C693B22D-41F9-B84B-B1FD-43A02EE96521}">
      <dgm:prSet phldrT="[Text]"/>
      <dgm:spPr/>
      <dgm:t>
        <a:bodyPr/>
        <a:lstStyle/>
        <a:p>
          <a:r>
            <a:rPr lang="en-US" dirty="0" smtClean="0"/>
            <a:t>Advanced Clinical Support</a:t>
          </a:r>
          <a:endParaRPr lang="en-US" dirty="0"/>
        </a:p>
      </dgm:t>
    </dgm:pt>
    <dgm:pt modelId="{ED765056-2EE4-AC4D-A9E0-A20F6F1F5881}" type="parTrans" cxnId="{9BDAAF5C-513E-3649-AA5F-830AAE4598EA}">
      <dgm:prSet/>
      <dgm:spPr/>
      <dgm:t>
        <a:bodyPr/>
        <a:lstStyle/>
        <a:p>
          <a:endParaRPr lang="en-US"/>
        </a:p>
      </dgm:t>
    </dgm:pt>
    <dgm:pt modelId="{FF04D8C5-8C23-F744-8F50-7B217AEC244D}" type="sibTrans" cxnId="{9BDAAF5C-513E-3649-AA5F-830AAE4598EA}">
      <dgm:prSet/>
      <dgm:spPr/>
      <dgm:t>
        <a:bodyPr/>
        <a:lstStyle/>
        <a:p>
          <a:endParaRPr lang="en-US"/>
        </a:p>
      </dgm:t>
    </dgm:pt>
    <dgm:pt modelId="{2B35AC16-5A0D-6944-B9F2-C746A7926D87}">
      <dgm:prSet phldrT="[Text]"/>
      <dgm:spPr/>
      <dgm:t>
        <a:bodyPr/>
        <a:lstStyle/>
        <a:p>
          <a:r>
            <a:rPr lang="en-US" dirty="0" smtClean="0"/>
            <a:t>Predictive Analytics</a:t>
          </a:r>
          <a:endParaRPr lang="en-US" dirty="0"/>
        </a:p>
      </dgm:t>
    </dgm:pt>
    <dgm:pt modelId="{89137205-3988-5845-82B3-41979D36B093}" type="parTrans" cxnId="{58D1C293-1755-434A-8CF9-A9A3783ED4FA}">
      <dgm:prSet/>
      <dgm:spPr/>
      <dgm:t>
        <a:bodyPr/>
        <a:lstStyle/>
        <a:p>
          <a:endParaRPr lang="en-US"/>
        </a:p>
      </dgm:t>
    </dgm:pt>
    <dgm:pt modelId="{9B7B0377-C0F9-DB43-8DD9-D0165C53F932}" type="sibTrans" cxnId="{58D1C293-1755-434A-8CF9-A9A3783ED4FA}">
      <dgm:prSet/>
      <dgm:spPr/>
      <dgm:t>
        <a:bodyPr/>
        <a:lstStyle/>
        <a:p>
          <a:endParaRPr lang="en-US"/>
        </a:p>
      </dgm:t>
    </dgm:pt>
    <dgm:pt modelId="{164ADF1A-40CB-7E45-A860-0DFCF679FA03}">
      <dgm:prSet phldrT="[Text]"/>
      <dgm:spPr/>
      <dgm:t>
        <a:bodyPr/>
        <a:lstStyle/>
        <a:p>
          <a:r>
            <a:rPr lang="en-US" dirty="0" smtClean="0"/>
            <a:t>Internal</a:t>
          </a:r>
          <a:endParaRPr lang="en-US" dirty="0"/>
        </a:p>
      </dgm:t>
    </dgm:pt>
    <dgm:pt modelId="{4EF040AB-AC01-CA43-84AE-24B0CA82F8A3}" type="parTrans" cxnId="{B707AA79-ABE7-334F-89C8-55F6B505E6CD}">
      <dgm:prSet/>
      <dgm:spPr/>
      <dgm:t>
        <a:bodyPr/>
        <a:lstStyle/>
        <a:p>
          <a:endParaRPr lang="en-US"/>
        </a:p>
      </dgm:t>
    </dgm:pt>
    <dgm:pt modelId="{33A8AB88-B64D-E94A-B5DA-CC4726E6EC61}" type="sibTrans" cxnId="{B707AA79-ABE7-334F-89C8-55F6B505E6CD}">
      <dgm:prSet/>
      <dgm:spPr/>
      <dgm:t>
        <a:bodyPr/>
        <a:lstStyle/>
        <a:p>
          <a:endParaRPr lang="en-US"/>
        </a:p>
      </dgm:t>
    </dgm:pt>
    <dgm:pt modelId="{C98D3342-B98D-7643-ADD0-FA6A31264558}">
      <dgm:prSet phldrT="[Text]"/>
      <dgm:spPr/>
      <dgm:t>
        <a:bodyPr/>
        <a:lstStyle/>
        <a:p>
          <a:r>
            <a:rPr lang="en-US" dirty="0" smtClean="0"/>
            <a:t>External</a:t>
          </a:r>
          <a:endParaRPr lang="en-US" dirty="0"/>
        </a:p>
      </dgm:t>
    </dgm:pt>
    <dgm:pt modelId="{5C99BADE-B698-D347-AD8E-C3EF1438A916}" type="parTrans" cxnId="{097205CC-70AD-724E-AC73-9F05084B4D20}">
      <dgm:prSet/>
      <dgm:spPr/>
      <dgm:t>
        <a:bodyPr/>
        <a:lstStyle/>
        <a:p>
          <a:endParaRPr lang="en-US"/>
        </a:p>
      </dgm:t>
    </dgm:pt>
    <dgm:pt modelId="{1664B466-0D73-2149-A427-4C813DAB972A}" type="sibTrans" cxnId="{097205CC-70AD-724E-AC73-9F05084B4D20}">
      <dgm:prSet/>
      <dgm:spPr/>
      <dgm:t>
        <a:bodyPr/>
        <a:lstStyle/>
        <a:p>
          <a:endParaRPr lang="en-US"/>
        </a:p>
      </dgm:t>
    </dgm:pt>
    <dgm:pt modelId="{55D74B9C-2F7B-F84F-9913-B33A1982CAD6}">
      <dgm:prSet phldrT="[Text]"/>
      <dgm:spPr/>
      <dgm:t>
        <a:bodyPr/>
        <a:lstStyle/>
        <a:p>
          <a:r>
            <a:rPr lang="en-US" dirty="0" smtClean="0"/>
            <a:t>Program Optimization</a:t>
          </a:r>
          <a:endParaRPr lang="en-US" dirty="0"/>
        </a:p>
      </dgm:t>
    </dgm:pt>
    <dgm:pt modelId="{FAD3D379-B0BC-1141-817A-A628905F9B47}" type="parTrans" cxnId="{759BB7A1-F792-D949-97D5-E330EB666AE8}">
      <dgm:prSet/>
      <dgm:spPr/>
      <dgm:t>
        <a:bodyPr/>
        <a:lstStyle/>
        <a:p>
          <a:endParaRPr lang="en-US"/>
        </a:p>
      </dgm:t>
    </dgm:pt>
    <dgm:pt modelId="{9A735EEA-7F37-AB4A-BAF8-E667E6378F18}" type="sibTrans" cxnId="{759BB7A1-F792-D949-97D5-E330EB666AE8}">
      <dgm:prSet/>
      <dgm:spPr/>
      <dgm:t>
        <a:bodyPr/>
        <a:lstStyle/>
        <a:p>
          <a:endParaRPr lang="en-US"/>
        </a:p>
      </dgm:t>
    </dgm:pt>
    <dgm:pt modelId="{42E6CFCC-0CD4-ED48-A756-3F0B084CC116}" type="pres">
      <dgm:prSet presAssocID="{FF851F56-B8B6-B041-9948-32FC501118D9}" presName="linearFlow" presStyleCnt="0">
        <dgm:presLayoutVars>
          <dgm:dir/>
          <dgm:animLvl val="lvl"/>
          <dgm:resizeHandles val="exact"/>
        </dgm:presLayoutVars>
      </dgm:prSet>
      <dgm:spPr/>
      <dgm:t>
        <a:bodyPr/>
        <a:lstStyle/>
        <a:p>
          <a:endParaRPr lang="en-US"/>
        </a:p>
      </dgm:t>
    </dgm:pt>
    <dgm:pt modelId="{39F754A5-10E9-DA4C-99FC-39C757BA8DA4}" type="pres">
      <dgm:prSet presAssocID="{4CDBA99F-DCDC-234C-8F00-0C696094D4CE}" presName="composite" presStyleCnt="0"/>
      <dgm:spPr/>
    </dgm:pt>
    <dgm:pt modelId="{C3D0A02D-E5ED-114C-8174-C2C756103A9F}" type="pres">
      <dgm:prSet presAssocID="{4CDBA99F-DCDC-234C-8F00-0C696094D4CE}" presName="parTx" presStyleLbl="node1" presStyleIdx="0" presStyleCnt="3">
        <dgm:presLayoutVars>
          <dgm:chMax val="0"/>
          <dgm:chPref val="0"/>
          <dgm:bulletEnabled val="1"/>
        </dgm:presLayoutVars>
      </dgm:prSet>
      <dgm:spPr/>
      <dgm:t>
        <a:bodyPr/>
        <a:lstStyle/>
        <a:p>
          <a:endParaRPr lang="en-US"/>
        </a:p>
      </dgm:t>
    </dgm:pt>
    <dgm:pt modelId="{4C9C5F0E-56AE-FA41-9F81-C6140FFC21EE}" type="pres">
      <dgm:prSet presAssocID="{4CDBA99F-DCDC-234C-8F00-0C696094D4CE}" presName="parSh" presStyleLbl="node1" presStyleIdx="0" presStyleCnt="3"/>
      <dgm:spPr/>
      <dgm:t>
        <a:bodyPr/>
        <a:lstStyle/>
        <a:p>
          <a:endParaRPr lang="en-US"/>
        </a:p>
      </dgm:t>
    </dgm:pt>
    <dgm:pt modelId="{018EED06-3879-CE45-BB14-C82B018AE830}" type="pres">
      <dgm:prSet presAssocID="{4CDBA99F-DCDC-234C-8F00-0C696094D4CE}" presName="desTx" presStyleLbl="fgAcc1" presStyleIdx="0" presStyleCnt="3">
        <dgm:presLayoutVars>
          <dgm:bulletEnabled val="1"/>
        </dgm:presLayoutVars>
      </dgm:prSet>
      <dgm:spPr/>
      <dgm:t>
        <a:bodyPr/>
        <a:lstStyle/>
        <a:p>
          <a:endParaRPr lang="en-US"/>
        </a:p>
      </dgm:t>
    </dgm:pt>
    <dgm:pt modelId="{E5E7CC73-60E4-9E4F-8B26-F60245603C0A}" type="pres">
      <dgm:prSet presAssocID="{9AEDF704-174A-F94C-97B1-85996C141EF9}" presName="sibTrans" presStyleLbl="sibTrans2D1" presStyleIdx="0" presStyleCnt="2"/>
      <dgm:spPr/>
      <dgm:t>
        <a:bodyPr/>
        <a:lstStyle/>
        <a:p>
          <a:endParaRPr lang="en-US"/>
        </a:p>
      </dgm:t>
    </dgm:pt>
    <dgm:pt modelId="{DFDC7468-09BA-4D4B-9727-AB32EBCC9EEC}" type="pres">
      <dgm:prSet presAssocID="{9AEDF704-174A-F94C-97B1-85996C141EF9}" presName="connTx" presStyleLbl="sibTrans2D1" presStyleIdx="0" presStyleCnt="2"/>
      <dgm:spPr/>
      <dgm:t>
        <a:bodyPr/>
        <a:lstStyle/>
        <a:p>
          <a:endParaRPr lang="en-US"/>
        </a:p>
      </dgm:t>
    </dgm:pt>
    <dgm:pt modelId="{558BABA6-AB7C-6749-A81B-CF29467A5371}" type="pres">
      <dgm:prSet presAssocID="{0F2D3538-7F34-4543-96CC-A48263898BBF}" presName="composite" presStyleCnt="0"/>
      <dgm:spPr/>
    </dgm:pt>
    <dgm:pt modelId="{8D64AF8B-3182-7145-B8E8-F865D84D454C}" type="pres">
      <dgm:prSet presAssocID="{0F2D3538-7F34-4543-96CC-A48263898BBF}" presName="parTx" presStyleLbl="node1" presStyleIdx="0" presStyleCnt="3">
        <dgm:presLayoutVars>
          <dgm:chMax val="0"/>
          <dgm:chPref val="0"/>
          <dgm:bulletEnabled val="1"/>
        </dgm:presLayoutVars>
      </dgm:prSet>
      <dgm:spPr/>
      <dgm:t>
        <a:bodyPr/>
        <a:lstStyle/>
        <a:p>
          <a:endParaRPr lang="en-US"/>
        </a:p>
      </dgm:t>
    </dgm:pt>
    <dgm:pt modelId="{1E50032C-C3BA-3542-9573-D852994EFBEA}" type="pres">
      <dgm:prSet presAssocID="{0F2D3538-7F34-4543-96CC-A48263898BBF}" presName="parSh" presStyleLbl="node1" presStyleIdx="1" presStyleCnt="3"/>
      <dgm:spPr/>
      <dgm:t>
        <a:bodyPr/>
        <a:lstStyle/>
        <a:p>
          <a:endParaRPr lang="en-US"/>
        </a:p>
      </dgm:t>
    </dgm:pt>
    <dgm:pt modelId="{1201007B-DD6A-F642-9096-BECB487DEA08}" type="pres">
      <dgm:prSet presAssocID="{0F2D3538-7F34-4543-96CC-A48263898BBF}" presName="desTx" presStyleLbl="fgAcc1" presStyleIdx="1" presStyleCnt="3">
        <dgm:presLayoutVars>
          <dgm:bulletEnabled val="1"/>
        </dgm:presLayoutVars>
      </dgm:prSet>
      <dgm:spPr/>
      <dgm:t>
        <a:bodyPr/>
        <a:lstStyle/>
        <a:p>
          <a:endParaRPr lang="en-US"/>
        </a:p>
      </dgm:t>
    </dgm:pt>
    <dgm:pt modelId="{DA2C9616-E0F7-B642-8E58-C9C06BAA5E80}" type="pres">
      <dgm:prSet presAssocID="{F5FDE693-6F20-C641-863B-518223E7E192}" presName="sibTrans" presStyleLbl="sibTrans2D1" presStyleIdx="1" presStyleCnt="2"/>
      <dgm:spPr/>
      <dgm:t>
        <a:bodyPr/>
        <a:lstStyle/>
        <a:p>
          <a:endParaRPr lang="en-US"/>
        </a:p>
      </dgm:t>
    </dgm:pt>
    <dgm:pt modelId="{81E0C9F2-0748-AB40-B1CD-2E1215A6D0AA}" type="pres">
      <dgm:prSet presAssocID="{F5FDE693-6F20-C641-863B-518223E7E192}" presName="connTx" presStyleLbl="sibTrans2D1" presStyleIdx="1" presStyleCnt="2"/>
      <dgm:spPr/>
      <dgm:t>
        <a:bodyPr/>
        <a:lstStyle/>
        <a:p>
          <a:endParaRPr lang="en-US"/>
        </a:p>
      </dgm:t>
    </dgm:pt>
    <dgm:pt modelId="{BADA0425-4D34-174D-B849-20E1CED20FF2}" type="pres">
      <dgm:prSet presAssocID="{FD428E03-4671-4148-A875-0FCBDC212F77}" presName="composite" presStyleCnt="0"/>
      <dgm:spPr/>
    </dgm:pt>
    <dgm:pt modelId="{247950A8-C121-D044-935D-D989722DB759}" type="pres">
      <dgm:prSet presAssocID="{FD428E03-4671-4148-A875-0FCBDC212F77}" presName="parTx" presStyleLbl="node1" presStyleIdx="1" presStyleCnt="3">
        <dgm:presLayoutVars>
          <dgm:chMax val="0"/>
          <dgm:chPref val="0"/>
          <dgm:bulletEnabled val="1"/>
        </dgm:presLayoutVars>
      </dgm:prSet>
      <dgm:spPr/>
      <dgm:t>
        <a:bodyPr/>
        <a:lstStyle/>
        <a:p>
          <a:endParaRPr lang="en-US"/>
        </a:p>
      </dgm:t>
    </dgm:pt>
    <dgm:pt modelId="{41E0F187-9B75-0F4E-9953-D2E7FC5AC6F7}" type="pres">
      <dgm:prSet presAssocID="{FD428E03-4671-4148-A875-0FCBDC212F77}" presName="parSh" presStyleLbl="node1" presStyleIdx="2" presStyleCnt="3"/>
      <dgm:spPr/>
      <dgm:t>
        <a:bodyPr/>
        <a:lstStyle/>
        <a:p>
          <a:endParaRPr lang="en-US"/>
        </a:p>
      </dgm:t>
    </dgm:pt>
    <dgm:pt modelId="{A2C79D75-2603-6049-AB25-49FA12D2361C}" type="pres">
      <dgm:prSet presAssocID="{FD428E03-4671-4148-A875-0FCBDC212F77}" presName="desTx" presStyleLbl="fgAcc1" presStyleIdx="2" presStyleCnt="3">
        <dgm:presLayoutVars>
          <dgm:bulletEnabled val="1"/>
        </dgm:presLayoutVars>
      </dgm:prSet>
      <dgm:spPr/>
      <dgm:t>
        <a:bodyPr/>
        <a:lstStyle/>
        <a:p>
          <a:endParaRPr lang="en-US"/>
        </a:p>
      </dgm:t>
    </dgm:pt>
  </dgm:ptLst>
  <dgm:cxnLst>
    <dgm:cxn modelId="{1F9CADEB-234E-2B4B-B7D9-BF5152ECF792}" type="presOf" srcId="{FD428E03-4671-4148-A875-0FCBDC212F77}" destId="{41E0F187-9B75-0F4E-9953-D2E7FC5AC6F7}" srcOrd="1" destOrd="0" presId="urn:microsoft.com/office/officeart/2005/8/layout/process3"/>
    <dgm:cxn modelId="{3DD8BFA8-573B-C746-BEB3-8B411B8F2891}" type="presOf" srcId="{9AEDF704-174A-F94C-97B1-85996C141EF9}" destId="{E5E7CC73-60E4-9E4F-8B26-F60245603C0A}" srcOrd="0" destOrd="0" presId="urn:microsoft.com/office/officeart/2005/8/layout/process3"/>
    <dgm:cxn modelId="{8B413575-5903-C949-971F-3B4903151A01}" type="presOf" srcId="{0F2D3538-7F34-4543-96CC-A48263898BBF}" destId="{8D64AF8B-3182-7145-B8E8-F865D84D454C}" srcOrd="0" destOrd="0" presId="urn:microsoft.com/office/officeart/2005/8/layout/process3"/>
    <dgm:cxn modelId="{33E18941-64D5-EF49-BA80-FE2FAD3C3AFF}" type="presOf" srcId="{F5FDE693-6F20-C641-863B-518223E7E192}" destId="{DA2C9616-E0F7-B642-8E58-C9C06BAA5E80}" srcOrd="0" destOrd="0" presId="urn:microsoft.com/office/officeart/2005/8/layout/process3"/>
    <dgm:cxn modelId="{097205CC-70AD-724E-AC73-9F05084B4D20}" srcId="{040FCB09-EE8F-6F44-8248-370B23EFE39F}" destId="{C98D3342-B98D-7643-ADD0-FA6A31264558}" srcOrd="0" destOrd="0" parTransId="{5C99BADE-B698-D347-AD8E-C3EF1438A916}" sibTransId="{1664B466-0D73-2149-A427-4C813DAB972A}"/>
    <dgm:cxn modelId="{FF691D37-7B97-D948-BAE9-ACA3D0356EF6}" type="presOf" srcId="{C98D3342-B98D-7643-ADD0-FA6A31264558}" destId="{018EED06-3879-CE45-BB14-C82B018AE830}" srcOrd="0" destOrd="2" presId="urn:microsoft.com/office/officeart/2005/8/layout/process3"/>
    <dgm:cxn modelId="{9BDAAF5C-513E-3649-AA5F-830AAE4598EA}" srcId="{0F2D3538-7F34-4543-96CC-A48263898BBF}" destId="{C693B22D-41F9-B84B-B1FD-43A02EE96521}" srcOrd="1" destOrd="0" parTransId="{ED765056-2EE4-AC4D-A9E0-A20F6F1F5881}" sibTransId="{FF04D8C5-8C23-F744-8F50-7B217AEC244D}"/>
    <dgm:cxn modelId="{1901C0F0-A4A2-A64E-B906-83379267A0B2}" type="presOf" srcId="{C693B22D-41F9-B84B-B1FD-43A02EE96521}" destId="{1201007B-DD6A-F642-9096-BECB487DEA08}" srcOrd="0" destOrd="1" presId="urn:microsoft.com/office/officeart/2005/8/layout/process3"/>
    <dgm:cxn modelId="{6671D42E-F18B-484D-80D9-00EF3D127247}" type="presOf" srcId="{040FCB09-EE8F-6F44-8248-370B23EFE39F}" destId="{018EED06-3879-CE45-BB14-C82B018AE830}" srcOrd="0" destOrd="1" presId="urn:microsoft.com/office/officeart/2005/8/layout/process3"/>
    <dgm:cxn modelId="{49AA6171-8EE5-EB4A-9C47-0808E58718B3}" srcId="{FD428E03-4671-4148-A875-0FCBDC212F77}" destId="{1640A43D-CE7C-0444-8A8B-58FED37AE436}" srcOrd="0" destOrd="0" parTransId="{18A91327-DC1E-6543-A987-FE27592FC59D}" sibTransId="{5A6A1029-11B7-2A46-9DC0-CF6F2FB2E2DA}"/>
    <dgm:cxn modelId="{5EF8015E-D564-E648-AA94-7E54C814EB52}" type="presOf" srcId="{FD428E03-4671-4148-A875-0FCBDC212F77}" destId="{247950A8-C121-D044-935D-D989722DB759}" srcOrd="0" destOrd="0" presId="urn:microsoft.com/office/officeart/2005/8/layout/process3"/>
    <dgm:cxn modelId="{759BB7A1-F792-D949-97D5-E330EB666AE8}" srcId="{0F2D3538-7F34-4543-96CC-A48263898BBF}" destId="{55D74B9C-2F7B-F84F-9913-B33A1982CAD6}" srcOrd="2" destOrd="0" parTransId="{FAD3D379-B0BC-1141-817A-A628905F9B47}" sibTransId="{9A735EEA-7F37-AB4A-BAF8-E667E6378F18}"/>
    <dgm:cxn modelId="{58D1C293-1755-434A-8CF9-A9A3783ED4FA}" srcId="{FD428E03-4671-4148-A875-0FCBDC212F77}" destId="{2B35AC16-5A0D-6944-B9F2-C746A7926D87}" srcOrd="1" destOrd="0" parTransId="{89137205-3988-5845-82B3-41979D36B093}" sibTransId="{9B7B0377-C0F9-DB43-8DD9-D0165C53F932}"/>
    <dgm:cxn modelId="{C930DD9E-25CB-6C49-81A4-F3407E22C6E8}" srcId="{FF851F56-B8B6-B041-9948-32FC501118D9}" destId="{FD428E03-4671-4148-A875-0FCBDC212F77}" srcOrd="2" destOrd="0" parTransId="{FB1C68BF-2166-3A45-84E4-FC4147467FB6}" sibTransId="{022EC3DD-CF83-534B-8DF0-ED2165B0F326}"/>
    <dgm:cxn modelId="{ACF058A9-2EDB-B740-924C-8D7A2543BC6A}" type="presOf" srcId="{FF851F56-B8B6-B041-9948-32FC501118D9}" destId="{42E6CFCC-0CD4-ED48-A756-3F0B084CC116}" srcOrd="0" destOrd="0" presId="urn:microsoft.com/office/officeart/2005/8/layout/process3"/>
    <dgm:cxn modelId="{9412BEB8-3039-5741-945D-9C2D32CDF390}" type="presOf" srcId="{BC0BCCBE-5323-2E40-BFFA-B7A7ED9D14C7}" destId="{018EED06-3879-CE45-BB14-C82B018AE830}" srcOrd="0" destOrd="0" presId="urn:microsoft.com/office/officeart/2005/8/layout/process3"/>
    <dgm:cxn modelId="{79B78D19-4466-8042-9ECA-29FDACB9AFD3}" srcId="{FF851F56-B8B6-B041-9948-32FC501118D9}" destId="{0F2D3538-7F34-4543-96CC-A48263898BBF}" srcOrd="1" destOrd="0" parTransId="{C461D667-3980-EE4A-81E5-5E142F80E5FB}" sibTransId="{F5FDE693-6F20-C641-863B-518223E7E192}"/>
    <dgm:cxn modelId="{8B8ACCAA-CB77-9349-8AB4-3A21F36B6970}" type="presOf" srcId="{164ADF1A-40CB-7E45-A860-0DFCF679FA03}" destId="{018EED06-3879-CE45-BB14-C82B018AE830}" srcOrd="0" destOrd="3" presId="urn:microsoft.com/office/officeart/2005/8/layout/process3"/>
    <dgm:cxn modelId="{25AA92FC-7CFA-CE46-8E1E-1EEEEAAF8B35}" srcId="{4CDBA99F-DCDC-234C-8F00-0C696094D4CE}" destId="{040FCB09-EE8F-6F44-8248-370B23EFE39F}" srcOrd="1" destOrd="0" parTransId="{628579BB-C630-294A-A2BE-03ABE8ED6BDD}" sibTransId="{D9948166-8258-2C4A-B839-5E5933B6FA8D}"/>
    <dgm:cxn modelId="{AC4FFA51-1F94-FA4C-8F5D-F6E3E3BB07BD}" type="presOf" srcId="{0F2D3538-7F34-4543-96CC-A48263898BBF}" destId="{1E50032C-C3BA-3542-9573-D852994EFBEA}" srcOrd="1" destOrd="0" presId="urn:microsoft.com/office/officeart/2005/8/layout/process3"/>
    <dgm:cxn modelId="{CB16CB78-5015-2C47-BF06-A33E5F29EE50}" type="presOf" srcId="{55D74B9C-2F7B-F84F-9913-B33A1982CAD6}" destId="{1201007B-DD6A-F642-9096-BECB487DEA08}" srcOrd="0" destOrd="2" presId="urn:microsoft.com/office/officeart/2005/8/layout/process3"/>
    <dgm:cxn modelId="{B707AA79-ABE7-334F-89C8-55F6B505E6CD}" srcId="{040FCB09-EE8F-6F44-8248-370B23EFE39F}" destId="{164ADF1A-40CB-7E45-A860-0DFCF679FA03}" srcOrd="1" destOrd="0" parTransId="{4EF040AB-AC01-CA43-84AE-24B0CA82F8A3}" sibTransId="{33A8AB88-B64D-E94A-B5DA-CC4726E6EC61}"/>
    <dgm:cxn modelId="{0DA21441-8E17-9546-B477-07768D1DBCEF}" srcId="{4CDBA99F-DCDC-234C-8F00-0C696094D4CE}" destId="{47373E18-9E5A-7D4E-85B2-80399DFA1FCF}" srcOrd="2" destOrd="0" parTransId="{218CA37A-A516-6840-B6A2-A3DDE127814C}" sibTransId="{D2D92199-258B-B14D-B0DF-C9B8DCB58A74}"/>
    <dgm:cxn modelId="{B69E20CC-5532-9644-8A5C-3018A4208685}" srcId="{FF851F56-B8B6-B041-9948-32FC501118D9}" destId="{4CDBA99F-DCDC-234C-8F00-0C696094D4CE}" srcOrd="0" destOrd="0" parTransId="{30F17958-FBB9-6C45-AC4D-B565B567991E}" sibTransId="{9AEDF704-174A-F94C-97B1-85996C141EF9}"/>
    <dgm:cxn modelId="{F4940F90-A2EF-9A47-BFC0-173521C03FD6}" srcId="{4CDBA99F-DCDC-234C-8F00-0C696094D4CE}" destId="{BC0BCCBE-5323-2E40-BFFA-B7A7ED9D14C7}" srcOrd="0" destOrd="0" parTransId="{D0F98722-1FB2-A74B-94F2-A3DAB5C968B9}" sibTransId="{9897EAD1-17C9-464B-8B27-4E1E9435FEB2}"/>
    <dgm:cxn modelId="{8254C64A-2BFC-AC42-83B9-B6E896F38487}" srcId="{0F2D3538-7F34-4543-96CC-A48263898BBF}" destId="{5C1B22C4-886C-7147-9DFA-9FE6E33A626E}" srcOrd="0" destOrd="0" parTransId="{B1F0B882-5BE9-5443-9867-A038C2B024F7}" sibTransId="{88A65D30-CDB5-804C-A0C9-114A8F246048}"/>
    <dgm:cxn modelId="{20F8D00D-29EF-6B46-901C-D213001D1DA2}" type="presOf" srcId="{47373E18-9E5A-7D4E-85B2-80399DFA1FCF}" destId="{018EED06-3879-CE45-BB14-C82B018AE830}" srcOrd="0" destOrd="4" presId="urn:microsoft.com/office/officeart/2005/8/layout/process3"/>
    <dgm:cxn modelId="{695401CA-FF71-CD4E-90C2-156AAF5439FD}" type="presOf" srcId="{9AEDF704-174A-F94C-97B1-85996C141EF9}" destId="{DFDC7468-09BA-4D4B-9727-AB32EBCC9EEC}" srcOrd="1" destOrd="0" presId="urn:microsoft.com/office/officeart/2005/8/layout/process3"/>
    <dgm:cxn modelId="{01D2D50A-52BD-EA4D-8AE1-46FA860A5624}" type="presOf" srcId="{4CDBA99F-DCDC-234C-8F00-0C696094D4CE}" destId="{C3D0A02D-E5ED-114C-8174-C2C756103A9F}" srcOrd="0" destOrd="0" presId="urn:microsoft.com/office/officeart/2005/8/layout/process3"/>
    <dgm:cxn modelId="{768655A6-85F3-8046-9380-1649C0E7E72F}" type="presOf" srcId="{5C1B22C4-886C-7147-9DFA-9FE6E33A626E}" destId="{1201007B-DD6A-F642-9096-BECB487DEA08}" srcOrd="0" destOrd="0" presId="urn:microsoft.com/office/officeart/2005/8/layout/process3"/>
    <dgm:cxn modelId="{2D289249-5596-FE43-8191-AC7ADC2FA82C}" type="presOf" srcId="{F5FDE693-6F20-C641-863B-518223E7E192}" destId="{81E0C9F2-0748-AB40-B1CD-2E1215A6D0AA}" srcOrd="1" destOrd="0" presId="urn:microsoft.com/office/officeart/2005/8/layout/process3"/>
    <dgm:cxn modelId="{480BD1D8-EA02-E647-AB88-AA923106516E}" type="presOf" srcId="{2B35AC16-5A0D-6944-B9F2-C746A7926D87}" destId="{A2C79D75-2603-6049-AB25-49FA12D2361C}" srcOrd="0" destOrd="1" presId="urn:microsoft.com/office/officeart/2005/8/layout/process3"/>
    <dgm:cxn modelId="{1F74ED98-3245-BD4F-B8E3-F39BFBF531C0}" type="presOf" srcId="{4CDBA99F-DCDC-234C-8F00-0C696094D4CE}" destId="{4C9C5F0E-56AE-FA41-9F81-C6140FFC21EE}" srcOrd="1" destOrd="0" presId="urn:microsoft.com/office/officeart/2005/8/layout/process3"/>
    <dgm:cxn modelId="{579E7328-0881-0041-9918-F55B74AFDCC1}" type="presOf" srcId="{1640A43D-CE7C-0444-8A8B-58FED37AE436}" destId="{A2C79D75-2603-6049-AB25-49FA12D2361C}" srcOrd="0" destOrd="0" presId="urn:microsoft.com/office/officeart/2005/8/layout/process3"/>
    <dgm:cxn modelId="{83CF832B-6D78-C742-9ECF-3B0E3A9E8208}" type="presParOf" srcId="{42E6CFCC-0CD4-ED48-A756-3F0B084CC116}" destId="{39F754A5-10E9-DA4C-99FC-39C757BA8DA4}" srcOrd="0" destOrd="0" presId="urn:microsoft.com/office/officeart/2005/8/layout/process3"/>
    <dgm:cxn modelId="{DBF7CB18-9D5B-FD40-9F12-70A118F1AC6A}" type="presParOf" srcId="{39F754A5-10E9-DA4C-99FC-39C757BA8DA4}" destId="{C3D0A02D-E5ED-114C-8174-C2C756103A9F}" srcOrd="0" destOrd="0" presId="urn:microsoft.com/office/officeart/2005/8/layout/process3"/>
    <dgm:cxn modelId="{6DE5553C-3EFE-0146-A580-F04D685410BA}" type="presParOf" srcId="{39F754A5-10E9-DA4C-99FC-39C757BA8DA4}" destId="{4C9C5F0E-56AE-FA41-9F81-C6140FFC21EE}" srcOrd="1" destOrd="0" presId="urn:microsoft.com/office/officeart/2005/8/layout/process3"/>
    <dgm:cxn modelId="{8F60122A-A69D-9A44-B181-2F371D4F3A03}" type="presParOf" srcId="{39F754A5-10E9-DA4C-99FC-39C757BA8DA4}" destId="{018EED06-3879-CE45-BB14-C82B018AE830}" srcOrd="2" destOrd="0" presId="urn:microsoft.com/office/officeart/2005/8/layout/process3"/>
    <dgm:cxn modelId="{DC4C4B26-6074-6143-AAE9-939C91167CBE}" type="presParOf" srcId="{42E6CFCC-0CD4-ED48-A756-3F0B084CC116}" destId="{E5E7CC73-60E4-9E4F-8B26-F60245603C0A}" srcOrd="1" destOrd="0" presId="urn:microsoft.com/office/officeart/2005/8/layout/process3"/>
    <dgm:cxn modelId="{86798D18-F768-ED46-89A1-1C9FB0870A22}" type="presParOf" srcId="{E5E7CC73-60E4-9E4F-8B26-F60245603C0A}" destId="{DFDC7468-09BA-4D4B-9727-AB32EBCC9EEC}" srcOrd="0" destOrd="0" presId="urn:microsoft.com/office/officeart/2005/8/layout/process3"/>
    <dgm:cxn modelId="{4CCD2C42-1261-3C43-BA1E-F70D5270D649}" type="presParOf" srcId="{42E6CFCC-0CD4-ED48-A756-3F0B084CC116}" destId="{558BABA6-AB7C-6749-A81B-CF29467A5371}" srcOrd="2" destOrd="0" presId="urn:microsoft.com/office/officeart/2005/8/layout/process3"/>
    <dgm:cxn modelId="{876AFD1A-8FAD-3449-9825-BA9A3A8DEC34}" type="presParOf" srcId="{558BABA6-AB7C-6749-A81B-CF29467A5371}" destId="{8D64AF8B-3182-7145-B8E8-F865D84D454C}" srcOrd="0" destOrd="0" presId="urn:microsoft.com/office/officeart/2005/8/layout/process3"/>
    <dgm:cxn modelId="{3EB3A7C2-7565-7D46-B967-670FA5483ED8}" type="presParOf" srcId="{558BABA6-AB7C-6749-A81B-CF29467A5371}" destId="{1E50032C-C3BA-3542-9573-D852994EFBEA}" srcOrd="1" destOrd="0" presId="urn:microsoft.com/office/officeart/2005/8/layout/process3"/>
    <dgm:cxn modelId="{131C7B16-341B-974E-A73A-F5D823D0E782}" type="presParOf" srcId="{558BABA6-AB7C-6749-A81B-CF29467A5371}" destId="{1201007B-DD6A-F642-9096-BECB487DEA08}" srcOrd="2" destOrd="0" presId="urn:microsoft.com/office/officeart/2005/8/layout/process3"/>
    <dgm:cxn modelId="{37839FEA-6D3F-1348-99BB-566A813F66E8}" type="presParOf" srcId="{42E6CFCC-0CD4-ED48-A756-3F0B084CC116}" destId="{DA2C9616-E0F7-B642-8E58-C9C06BAA5E80}" srcOrd="3" destOrd="0" presId="urn:microsoft.com/office/officeart/2005/8/layout/process3"/>
    <dgm:cxn modelId="{6FE73B40-7100-0C46-895C-0627BF30A3FC}" type="presParOf" srcId="{DA2C9616-E0F7-B642-8E58-C9C06BAA5E80}" destId="{81E0C9F2-0748-AB40-B1CD-2E1215A6D0AA}" srcOrd="0" destOrd="0" presId="urn:microsoft.com/office/officeart/2005/8/layout/process3"/>
    <dgm:cxn modelId="{B3D4AFD4-710B-6A44-A445-032E13EBE7AF}" type="presParOf" srcId="{42E6CFCC-0CD4-ED48-A756-3F0B084CC116}" destId="{BADA0425-4D34-174D-B849-20E1CED20FF2}" srcOrd="4" destOrd="0" presId="urn:microsoft.com/office/officeart/2005/8/layout/process3"/>
    <dgm:cxn modelId="{C832E0E2-DD8C-1748-B047-DD9328F91F16}" type="presParOf" srcId="{BADA0425-4D34-174D-B849-20E1CED20FF2}" destId="{247950A8-C121-D044-935D-D989722DB759}" srcOrd="0" destOrd="0" presId="urn:microsoft.com/office/officeart/2005/8/layout/process3"/>
    <dgm:cxn modelId="{7FDCE593-7A7D-D144-A796-CE28FFC5B578}" type="presParOf" srcId="{BADA0425-4D34-174D-B849-20E1CED20FF2}" destId="{41E0F187-9B75-0F4E-9953-D2E7FC5AC6F7}" srcOrd="1" destOrd="0" presId="urn:microsoft.com/office/officeart/2005/8/layout/process3"/>
    <dgm:cxn modelId="{AB7B8DDE-CBD3-3E40-9189-4064F40C79F2}" type="presParOf" srcId="{BADA0425-4D34-174D-B849-20E1CED20FF2}" destId="{A2C79D75-2603-6049-AB25-49FA12D2361C}"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DB1178-0CD2-4444-B95B-C97D03539277}" type="doc">
      <dgm:prSet loTypeId="urn:microsoft.com/office/officeart/2005/8/layout/bProcess3" loCatId="process" qsTypeId="urn:microsoft.com/office/officeart/2005/8/quickstyle/3D2" qsCatId="3D" csTypeId="urn:microsoft.com/office/officeart/2005/8/colors/accent5_2" csCatId="accent5" phldr="1"/>
      <dgm:spPr/>
      <dgm:t>
        <a:bodyPr/>
        <a:lstStyle/>
        <a:p>
          <a:endParaRPr lang="en-US"/>
        </a:p>
      </dgm:t>
    </dgm:pt>
    <dgm:pt modelId="{6AA67E0C-4AD8-714D-BFAF-65A3BB7BFB34}">
      <dgm:prSet phldrT="[Text]" custT="1"/>
      <dgm:spPr>
        <a:effectLst>
          <a:outerShdw blurRad="25400" dist="203200" dir="2700000" rotWithShape="0">
            <a:srgbClr val="000000">
              <a:alpha val="25000"/>
            </a:srgbClr>
          </a:outerShdw>
        </a:effectLst>
      </dgm:spPr>
      <dgm:t>
        <a:bodyPr/>
        <a:lstStyle/>
        <a:p>
          <a:r>
            <a:rPr lang="en-US" sz="1800" b="1" dirty="0" smtClean="0">
              <a:solidFill>
                <a:schemeClr val="tx1"/>
              </a:solidFill>
            </a:rPr>
            <a:t>Interviews: C Level</a:t>
          </a:r>
        </a:p>
        <a:p>
          <a:r>
            <a:rPr lang="en-US" sz="1400" b="1" dirty="0" smtClean="0">
              <a:solidFill>
                <a:schemeClr val="tx1"/>
              </a:solidFill>
            </a:rPr>
            <a:t>(CEO, COO, CMO, CFO, CNO)</a:t>
          </a:r>
        </a:p>
      </dgm:t>
    </dgm:pt>
    <dgm:pt modelId="{1257082E-1131-364D-B139-FA391248E3B8}" type="sibTrans" cxnId="{A49BE83D-2FCE-764F-9288-4AAE72481AC3}">
      <dgm:prSet/>
      <dgm:spPr/>
      <dgm:t>
        <a:bodyPr/>
        <a:lstStyle/>
        <a:p>
          <a:endParaRPr lang="en-US">
            <a:solidFill>
              <a:schemeClr val="tx1"/>
            </a:solidFill>
          </a:endParaRPr>
        </a:p>
      </dgm:t>
    </dgm:pt>
    <dgm:pt modelId="{8E6BD86B-9984-8446-8B51-F73B28B06351}" type="parTrans" cxnId="{A49BE83D-2FCE-764F-9288-4AAE72481AC3}">
      <dgm:prSet/>
      <dgm:spPr/>
      <dgm:t>
        <a:bodyPr/>
        <a:lstStyle/>
        <a:p>
          <a:endParaRPr lang="en-US">
            <a:solidFill>
              <a:schemeClr val="tx1"/>
            </a:solidFill>
          </a:endParaRPr>
        </a:p>
      </dgm:t>
    </dgm:pt>
    <dgm:pt modelId="{112A147F-1DDA-5F49-9EAC-EEC4B90042F9}">
      <dgm:prSet custT="1"/>
      <dgm:spPr>
        <a:effectLst>
          <a:outerShdw blurRad="25400" dist="203200" dir="2700000" rotWithShape="0">
            <a:srgbClr val="000000">
              <a:alpha val="25000"/>
            </a:srgbClr>
          </a:outerShdw>
        </a:effectLst>
      </dgm:spPr>
      <dgm:t>
        <a:bodyPr/>
        <a:lstStyle/>
        <a:p>
          <a:r>
            <a:rPr lang="en-US" sz="1800" b="1" dirty="0" smtClean="0">
              <a:solidFill>
                <a:schemeClr val="tx1"/>
              </a:solidFill>
            </a:rPr>
            <a:t>Interviews</a:t>
          </a:r>
        </a:p>
        <a:p>
          <a:r>
            <a:rPr lang="en-US" sz="1200" b="1" dirty="0" smtClean="0">
              <a:solidFill>
                <a:schemeClr val="tx1"/>
              </a:solidFill>
            </a:rPr>
            <a:t> IDN Affiliate, VP Marketing, VP Foundations, VP Surgeon Recruiting etc. </a:t>
          </a:r>
          <a:endParaRPr lang="en-US" sz="1400" b="1" dirty="0" smtClean="0">
            <a:solidFill>
              <a:schemeClr val="tx1"/>
            </a:solidFill>
          </a:endParaRPr>
        </a:p>
      </dgm:t>
    </dgm:pt>
    <dgm:pt modelId="{1DA91F09-8321-494A-BEA0-8625971B094D}" type="parTrans" cxnId="{31EB8830-77D4-D345-ABC9-31D2D5163968}">
      <dgm:prSet/>
      <dgm:spPr/>
      <dgm:t>
        <a:bodyPr/>
        <a:lstStyle/>
        <a:p>
          <a:endParaRPr lang="en-US">
            <a:solidFill>
              <a:schemeClr val="tx1"/>
            </a:solidFill>
          </a:endParaRPr>
        </a:p>
      </dgm:t>
    </dgm:pt>
    <dgm:pt modelId="{5B0A5F26-8E7C-D042-8B44-D3DBF98E943F}" type="sibTrans" cxnId="{31EB8830-77D4-D345-ABC9-31D2D5163968}">
      <dgm:prSet/>
      <dgm:spPr/>
      <dgm:t>
        <a:bodyPr/>
        <a:lstStyle/>
        <a:p>
          <a:endParaRPr lang="en-US">
            <a:solidFill>
              <a:schemeClr val="tx1"/>
            </a:solidFill>
          </a:endParaRPr>
        </a:p>
      </dgm:t>
    </dgm:pt>
    <dgm:pt modelId="{16F747CF-A490-684F-B7C3-78196B203C1B}">
      <dgm:prSet phldrT="[Text]" custT="1"/>
      <dgm:spPr>
        <a:effectLst>
          <a:outerShdw blurRad="25400" dist="203200" dir="2700000" rotWithShape="0">
            <a:srgbClr val="000000">
              <a:alpha val="25000"/>
            </a:srgbClr>
          </a:outerShdw>
        </a:effectLst>
      </dgm:spPr>
      <dgm:t>
        <a:bodyPr/>
        <a:lstStyle/>
        <a:p>
          <a:r>
            <a:rPr lang="en-US" sz="1800" b="1" dirty="0" smtClean="0">
              <a:solidFill>
                <a:schemeClr val="tx1"/>
              </a:solidFill>
            </a:rPr>
            <a:t>Pre</a:t>
          </a:r>
          <a:r>
            <a:rPr lang="en-US" sz="1600" b="1" dirty="0" smtClean="0">
              <a:solidFill>
                <a:schemeClr val="tx1"/>
              </a:solidFill>
            </a:rPr>
            <a:t>-</a:t>
          </a:r>
          <a:r>
            <a:rPr lang="en-US" sz="1800" b="1" dirty="0" smtClean="0">
              <a:solidFill>
                <a:schemeClr val="tx1"/>
              </a:solidFill>
            </a:rPr>
            <a:t>Assessment</a:t>
          </a:r>
          <a:r>
            <a:rPr lang="en-US" sz="1600" b="1" dirty="0" smtClean="0">
              <a:solidFill>
                <a:schemeClr val="tx1"/>
              </a:solidFill>
            </a:rPr>
            <a:t> Guide</a:t>
          </a:r>
        </a:p>
      </dgm:t>
    </dgm:pt>
    <dgm:pt modelId="{DC8FFF53-CDC6-A145-B70F-C6663FA208F8}" type="parTrans" cxnId="{36BDC859-C7A2-4B40-8C37-75EB09E1B2FA}">
      <dgm:prSet/>
      <dgm:spPr/>
      <dgm:t>
        <a:bodyPr/>
        <a:lstStyle/>
        <a:p>
          <a:endParaRPr lang="en-US">
            <a:solidFill>
              <a:schemeClr val="tx1"/>
            </a:solidFill>
          </a:endParaRPr>
        </a:p>
      </dgm:t>
    </dgm:pt>
    <dgm:pt modelId="{9F4DF541-F0D2-BB47-8336-FBEDC0CEDE20}" type="sibTrans" cxnId="{36BDC859-C7A2-4B40-8C37-75EB09E1B2FA}">
      <dgm:prSet/>
      <dgm:spPr/>
      <dgm:t>
        <a:bodyPr/>
        <a:lstStyle/>
        <a:p>
          <a:endParaRPr lang="en-US">
            <a:solidFill>
              <a:schemeClr val="tx1"/>
            </a:solidFill>
          </a:endParaRPr>
        </a:p>
      </dgm:t>
    </dgm:pt>
    <dgm:pt modelId="{A1D49F2C-2E4D-924A-A807-460D2840F873}" type="pres">
      <dgm:prSet presAssocID="{55DB1178-0CD2-4444-B95B-C97D03539277}" presName="Name0" presStyleCnt="0">
        <dgm:presLayoutVars>
          <dgm:dir/>
          <dgm:resizeHandles val="exact"/>
        </dgm:presLayoutVars>
      </dgm:prSet>
      <dgm:spPr/>
      <dgm:t>
        <a:bodyPr/>
        <a:lstStyle/>
        <a:p>
          <a:endParaRPr lang="en-US"/>
        </a:p>
      </dgm:t>
    </dgm:pt>
    <dgm:pt modelId="{035C06A9-2107-2845-801E-F9DCE4F66061}" type="pres">
      <dgm:prSet presAssocID="{16F747CF-A490-684F-B7C3-78196B203C1B}" presName="node" presStyleLbl="node1" presStyleIdx="0" presStyleCnt="3" custLinFactNeighborX="-22131" custLinFactNeighborY="-57">
        <dgm:presLayoutVars>
          <dgm:bulletEnabled val="1"/>
        </dgm:presLayoutVars>
      </dgm:prSet>
      <dgm:spPr/>
      <dgm:t>
        <a:bodyPr/>
        <a:lstStyle/>
        <a:p>
          <a:endParaRPr lang="en-US"/>
        </a:p>
      </dgm:t>
    </dgm:pt>
    <dgm:pt modelId="{8F8F1903-6848-8344-9882-850C2A692E6B}" type="pres">
      <dgm:prSet presAssocID="{9F4DF541-F0D2-BB47-8336-FBEDC0CEDE20}" presName="sibTrans" presStyleLbl="sibTrans1D1" presStyleIdx="0" presStyleCnt="2"/>
      <dgm:spPr/>
      <dgm:t>
        <a:bodyPr/>
        <a:lstStyle/>
        <a:p>
          <a:endParaRPr lang="en-US"/>
        </a:p>
      </dgm:t>
    </dgm:pt>
    <dgm:pt modelId="{4DDC16A1-115E-7440-9A20-517744381B2C}" type="pres">
      <dgm:prSet presAssocID="{9F4DF541-F0D2-BB47-8336-FBEDC0CEDE20}" presName="connectorText" presStyleLbl="sibTrans1D1" presStyleIdx="0" presStyleCnt="2"/>
      <dgm:spPr/>
      <dgm:t>
        <a:bodyPr/>
        <a:lstStyle/>
        <a:p>
          <a:endParaRPr lang="en-US"/>
        </a:p>
      </dgm:t>
    </dgm:pt>
    <dgm:pt modelId="{29B0591B-8FC6-644C-B7A3-DFE696F8D6C4}" type="pres">
      <dgm:prSet presAssocID="{6AA67E0C-4AD8-714D-BFAF-65A3BB7BFB34}" presName="node" presStyleLbl="node1" presStyleIdx="1" presStyleCnt="3" custLinFactNeighborX="13222" custLinFactNeighborY="-55792">
        <dgm:presLayoutVars>
          <dgm:bulletEnabled val="1"/>
        </dgm:presLayoutVars>
      </dgm:prSet>
      <dgm:spPr/>
      <dgm:t>
        <a:bodyPr/>
        <a:lstStyle/>
        <a:p>
          <a:endParaRPr lang="en-US"/>
        </a:p>
      </dgm:t>
    </dgm:pt>
    <dgm:pt modelId="{931F5ABB-F225-E242-B3B0-9DC5F902A3D0}" type="pres">
      <dgm:prSet presAssocID="{1257082E-1131-364D-B139-FA391248E3B8}" presName="sibTrans" presStyleLbl="sibTrans1D1" presStyleIdx="1" presStyleCnt="2"/>
      <dgm:spPr/>
      <dgm:t>
        <a:bodyPr/>
        <a:lstStyle/>
        <a:p>
          <a:endParaRPr lang="en-US"/>
        </a:p>
      </dgm:t>
    </dgm:pt>
    <dgm:pt modelId="{731C3316-E5B0-6C4C-BA5A-094DB47A0C86}" type="pres">
      <dgm:prSet presAssocID="{1257082E-1131-364D-B139-FA391248E3B8}" presName="connectorText" presStyleLbl="sibTrans1D1" presStyleIdx="1" presStyleCnt="2"/>
      <dgm:spPr/>
      <dgm:t>
        <a:bodyPr/>
        <a:lstStyle/>
        <a:p>
          <a:endParaRPr lang="en-US"/>
        </a:p>
      </dgm:t>
    </dgm:pt>
    <dgm:pt modelId="{9AEB9CC0-BF0A-714C-866F-E613F3C544C0}" type="pres">
      <dgm:prSet presAssocID="{112A147F-1DDA-5F49-9EAC-EEC4B90042F9}" presName="node" presStyleLbl="node1" presStyleIdx="2" presStyleCnt="3" custLinFactNeighborX="61500" custLinFactNeighborY="57">
        <dgm:presLayoutVars>
          <dgm:bulletEnabled val="1"/>
        </dgm:presLayoutVars>
      </dgm:prSet>
      <dgm:spPr/>
      <dgm:t>
        <a:bodyPr/>
        <a:lstStyle/>
        <a:p>
          <a:endParaRPr lang="en-US"/>
        </a:p>
      </dgm:t>
    </dgm:pt>
  </dgm:ptLst>
  <dgm:cxnLst>
    <dgm:cxn modelId="{13BEFA5F-8898-A14F-8E71-212D1B7D2C0D}" type="presOf" srcId="{16F747CF-A490-684F-B7C3-78196B203C1B}" destId="{035C06A9-2107-2845-801E-F9DCE4F66061}" srcOrd="0" destOrd="0" presId="urn:microsoft.com/office/officeart/2005/8/layout/bProcess3"/>
    <dgm:cxn modelId="{89A3C6F2-E85D-1A40-910F-2A622F133579}" type="presOf" srcId="{1257082E-1131-364D-B139-FA391248E3B8}" destId="{731C3316-E5B0-6C4C-BA5A-094DB47A0C86}" srcOrd="1" destOrd="0" presId="urn:microsoft.com/office/officeart/2005/8/layout/bProcess3"/>
    <dgm:cxn modelId="{6D49FEAC-AA89-0B4E-8931-E4DBFEEACD63}" type="presOf" srcId="{9F4DF541-F0D2-BB47-8336-FBEDC0CEDE20}" destId="{8F8F1903-6848-8344-9882-850C2A692E6B}" srcOrd="0" destOrd="0" presId="urn:microsoft.com/office/officeart/2005/8/layout/bProcess3"/>
    <dgm:cxn modelId="{75E554DE-EE7C-8449-A126-520B30973901}" type="presOf" srcId="{9F4DF541-F0D2-BB47-8336-FBEDC0CEDE20}" destId="{4DDC16A1-115E-7440-9A20-517744381B2C}" srcOrd="1" destOrd="0" presId="urn:microsoft.com/office/officeart/2005/8/layout/bProcess3"/>
    <dgm:cxn modelId="{D8A19C9E-89AF-104F-84EA-F6FFEA2358FD}" type="presOf" srcId="{55DB1178-0CD2-4444-B95B-C97D03539277}" destId="{A1D49F2C-2E4D-924A-A807-460D2840F873}" srcOrd="0" destOrd="0" presId="urn:microsoft.com/office/officeart/2005/8/layout/bProcess3"/>
    <dgm:cxn modelId="{D4AE3AEE-3286-D44D-A8FF-D5B80313C615}" type="presOf" srcId="{112A147F-1DDA-5F49-9EAC-EEC4B90042F9}" destId="{9AEB9CC0-BF0A-714C-866F-E613F3C544C0}" srcOrd="0" destOrd="0" presId="urn:microsoft.com/office/officeart/2005/8/layout/bProcess3"/>
    <dgm:cxn modelId="{31EB8830-77D4-D345-ABC9-31D2D5163968}" srcId="{55DB1178-0CD2-4444-B95B-C97D03539277}" destId="{112A147F-1DDA-5F49-9EAC-EEC4B90042F9}" srcOrd="2" destOrd="0" parTransId="{1DA91F09-8321-494A-BEA0-8625971B094D}" sibTransId="{5B0A5F26-8E7C-D042-8B44-D3DBF98E943F}"/>
    <dgm:cxn modelId="{36BDC859-C7A2-4B40-8C37-75EB09E1B2FA}" srcId="{55DB1178-0CD2-4444-B95B-C97D03539277}" destId="{16F747CF-A490-684F-B7C3-78196B203C1B}" srcOrd="0" destOrd="0" parTransId="{DC8FFF53-CDC6-A145-B70F-C6663FA208F8}" sibTransId="{9F4DF541-F0D2-BB47-8336-FBEDC0CEDE20}"/>
    <dgm:cxn modelId="{A49BE83D-2FCE-764F-9288-4AAE72481AC3}" srcId="{55DB1178-0CD2-4444-B95B-C97D03539277}" destId="{6AA67E0C-4AD8-714D-BFAF-65A3BB7BFB34}" srcOrd="1" destOrd="0" parTransId="{8E6BD86B-9984-8446-8B51-F73B28B06351}" sibTransId="{1257082E-1131-364D-B139-FA391248E3B8}"/>
    <dgm:cxn modelId="{1FC3BF63-797A-154A-B650-A4524B5BA194}" type="presOf" srcId="{6AA67E0C-4AD8-714D-BFAF-65A3BB7BFB34}" destId="{29B0591B-8FC6-644C-B7A3-DFE696F8D6C4}" srcOrd="0" destOrd="0" presId="urn:microsoft.com/office/officeart/2005/8/layout/bProcess3"/>
    <dgm:cxn modelId="{1689A19E-E472-474A-B55B-F0DE09AE63E3}" type="presOf" srcId="{1257082E-1131-364D-B139-FA391248E3B8}" destId="{931F5ABB-F225-E242-B3B0-9DC5F902A3D0}" srcOrd="0" destOrd="0" presId="urn:microsoft.com/office/officeart/2005/8/layout/bProcess3"/>
    <dgm:cxn modelId="{C569C4D7-6F97-E746-8BE3-5437C397326D}" type="presParOf" srcId="{A1D49F2C-2E4D-924A-A807-460D2840F873}" destId="{035C06A9-2107-2845-801E-F9DCE4F66061}" srcOrd="0" destOrd="0" presId="urn:microsoft.com/office/officeart/2005/8/layout/bProcess3"/>
    <dgm:cxn modelId="{AB66F467-5B5F-F843-8B2A-746418B47471}" type="presParOf" srcId="{A1D49F2C-2E4D-924A-A807-460D2840F873}" destId="{8F8F1903-6848-8344-9882-850C2A692E6B}" srcOrd="1" destOrd="0" presId="urn:microsoft.com/office/officeart/2005/8/layout/bProcess3"/>
    <dgm:cxn modelId="{A922847D-EB8C-5541-B6BD-B97BB8A89CC3}" type="presParOf" srcId="{8F8F1903-6848-8344-9882-850C2A692E6B}" destId="{4DDC16A1-115E-7440-9A20-517744381B2C}" srcOrd="0" destOrd="0" presId="urn:microsoft.com/office/officeart/2005/8/layout/bProcess3"/>
    <dgm:cxn modelId="{951911B7-0470-9B41-A1F2-2F827D8BCA41}" type="presParOf" srcId="{A1D49F2C-2E4D-924A-A807-460D2840F873}" destId="{29B0591B-8FC6-644C-B7A3-DFE696F8D6C4}" srcOrd="2" destOrd="0" presId="urn:microsoft.com/office/officeart/2005/8/layout/bProcess3"/>
    <dgm:cxn modelId="{CD9A5607-A5BB-9E4E-BAB5-9E955F731E38}" type="presParOf" srcId="{A1D49F2C-2E4D-924A-A807-460D2840F873}" destId="{931F5ABB-F225-E242-B3B0-9DC5F902A3D0}" srcOrd="3" destOrd="0" presId="urn:microsoft.com/office/officeart/2005/8/layout/bProcess3"/>
    <dgm:cxn modelId="{19CB8E33-F9F9-2F40-A241-0C72342466D7}" type="presParOf" srcId="{931F5ABB-F225-E242-B3B0-9DC5F902A3D0}" destId="{731C3316-E5B0-6C4C-BA5A-094DB47A0C86}" srcOrd="0" destOrd="0" presId="urn:microsoft.com/office/officeart/2005/8/layout/bProcess3"/>
    <dgm:cxn modelId="{88AF28CA-6E03-8146-8F26-533E4C4BAF49}" type="presParOf" srcId="{A1D49F2C-2E4D-924A-A807-460D2840F873}" destId="{9AEB9CC0-BF0A-714C-866F-E613F3C544C0}" srcOrd="4" destOrd="0" presId="urn:microsoft.com/office/officeart/2005/8/layout/bProcess3"/>
  </dgm:cxnLst>
  <dgm:bg>
    <a:effectLst>
      <a:outerShdw blurRad="50800" dist="190500" dir="2700000">
        <a:srgbClr val="000000">
          <a:alpha val="25000"/>
        </a:srgb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DB1178-0CD2-4444-B95B-C97D03539277}" type="doc">
      <dgm:prSet loTypeId="urn:microsoft.com/office/officeart/2005/8/layout/bProcess3" loCatId="process" qsTypeId="urn:microsoft.com/office/officeart/2005/8/quickstyle/3D2" qsCatId="3D" csTypeId="urn:microsoft.com/office/officeart/2005/8/colors/accent5_2" csCatId="accent5" phldr="1"/>
      <dgm:spPr/>
      <dgm:t>
        <a:bodyPr/>
        <a:lstStyle/>
        <a:p>
          <a:endParaRPr lang="en-US"/>
        </a:p>
      </dgm:t>
    </dgm:pt>
    <dgm:pt modelId="{6AA67E0C-4AD8-714D-BFAF-65A3BB7BFB34}">
      <dgm:prSet phldrT="[Text]" custT="1"/>
      <dgm:spPr>
        <a:effectLst>
          <a:outerShdw blurRad="40000" dist="177800" dir="2700000" rotWithShape="0">
            <a:srgbClr val="000000">
              <a:alpha val="25000"/>
            </a:srgbClr>
          </a:outerShdw>
        </a:effectLst>
      </dgm:spPr>
      <dgm:t>
        <a:bodyPr/>
        <a:lstStyle/>
        <a:p>
          <a:r>
            <a:rPr lang="en-US" sz="1600" b="1" dirty="0" smtClean="0">
              <a:solidFill>
                <a:schemeClr val="tx1"/>
              </a:solidFill>
            </a:rPr>
            <a:t>Training Analysis</a:t>
          </a:r>
        </a:p>
        <a:p>
          <a:r>
            <a:rPr lang="en-US" sz="1600" b="1" dirty="0" smtClean="0">
              <a:solidFill>
                <a:schemeClr val="tx1"/>
              </a:solidFill>
            </a:rPr>
            <a:t>(Surgeon and team)</a:t>
          </a:r>
        </a:p>
      </dgm:t>
    </dgm:pt>
    <dgm:pt modelId="{1257082E-1131-364D-B139-FA391248E3B8}" type="sibTrans" cxnId="{A49BE83D-2FCE-764F-9288-4AAE72481AC3}">
      <dgm:prSet/>
      <dgm:spPr/>
      <dgm:t>
        <a:bodyPr/>
        <a:lstStyle/>
        <a:p>
          <a:endParaRPr lang="en-US">
            <a:solidFill>
              <a:schemeClr val="tx1"/>
            </a:solidFill>
          </a:endParaRPr>
        </a:p>
      </dgm:t>
    </dgm:pt>
    <dgm:pt modelId="{8E6BD86B-9984-8446-8B51-F73B28B06351}" type="parTrans" cxnId="{A49BE83D-2FCE-764F-9288-4AAE72481AC3}">
      <dgm:prSet/>
      <dgm:spPr/>
      <dgm:t>
        <a:bodyPr/>
        <a:lstStyle/>
        <a:p>
          <a:endParaRPr lang="en-US">
            <a:solidFill>
              <a:schemeClr val="tx1"/>
            </a:solidFill>
          </a:endParaRPr>
        </a:p>
      </dgm:t>
    </dgm:pt>
    <dgm:pt modelId="{112A147F-1DDA-5F49-9EAC-EEC4B90042F9}">
      <dgm:prSet custT="1"/>
      <dgm:spPr>
        <a:effectLst>
          <a:outerShdw blurRad="40000" dist="177800" dir="2700000" rotWithShape="0">
            <a:srgbClr val="000000">
              <a:alpha val="25000"/>
            </a:srgbClr>
          </a:outerShdw>
        </a:effectLst>
      </dgm:spPr>
      <dgm:t>
        <a:bodyPr/>
        <a:lstStyle/>
        <a:p>
          <a:r>
            <a:rPr lang="en-US" sz="1800" b="1" dirty="0" smtClean="0">
              <a:solidFill>
                <a:schemeClr val="tx1"/>
              </a:solidFill>
            </a:rPr>
            <a:t>Initial Plan &amp; Results</a:t>
          </a:r>
        </a:p>
      </dgm:t>
    </dgm:pt>
    <dgm:pt modelId="{1DA91F09-8321-494A-BEA0-8625971B094D}" type="parTrans" cxnId="{31EB8830-77D4-D345-ABC9-31D2D5163968}">
      <dgm:prSet/>
      <dgm:spPr/>
      <dgm:t>
        <a:bodyPr/>
        <a:lstStyle/>
        <a:p>
          <a:endParaRPr lang="en-US">
            <a:solidFill>
              <a:schemeClr val="tx1"/>
            </a:solidFill>
          </a:endParaRPr>
        </a:p>
      </dgm:t>
    </dgm:pt>
    <dgm:pt modelId="{5B0A5F26-8E7C-D042-8B44-D3DBF98E943F}" type="sibTrans" cxnId="{31EB8830-77D4-D345-ABC9-31D2D5163968}">
      <dgm:prSet/>
      <dgm:spPr/>
      <dgm:t>
        <a:bodyPr/>
        <a:lstStyle/>
        <a:p>
          <a:endParaRPr lang="en-US">
            <a:solidFill>
              <a:schemeClr val="tx1"/>
            </a:solidFill>
          </a:endParaRPr>
        </a:p>
      </dgm:t>
    </dgm:pt>
    <dgm:pt modelId="{16F747CF-A490-684F-B7C3-78196B203C1B}">
      <dgm:prSet phldrT="[Text]" custT="1"/>
      <dgm:spPr>
        <a:effectLst>
          <a:outerShdw blurRad="40000" dist="177800" dir="2700000" rotWithShape="0">
            <a:srgbClr val="000000">
              <a:alpha val="25000"/>
            </a:srgbClr>
          </a:outerShdw>
        </a:effectLst>
      </dgm:spPr>
      <dgm:t>
        <a:bodyPr/>
        <a:lstStyle/>
        <a:p>
          <a:r>
            <a:rPr lang="en-US" sz="1600" b="1" dirty="0" smtClean="0">
              <a:solidFill>
                <a:schemeClr val="tx1"/>
              </a:solidFill>
            </a:rPr>
            <a:t>Procedure Volume Analysis by Specialty</a:t>
          </a:r>
          <a:endParaRPr lang="en-US" sz="1200" b="1" dirty="0" smtClean="0">
            <a:solidFill>
              <a:schemeClr val="tx1"/>
            </a:solidFill>
          </a:endParaRPr>
        </a:p>
      </dgm:t>
    </dgm:pt>
    <dgm:pt modelId="{DC8FFF53-CDC6-A145-B70F-C6663FA208F8}" type="parTrans" cxnId="{36BDC859-C7A2-4B40-8C37-75EB09E1B2FA}">
      <dgm:prSet/>
      <dgm:spPr/>
      <dgm:t>
        <a:bodyPr/>
        <a:lstStyle/>
        <a:p>
          <a:endParaRPr lang="en-US">
            <a:solidFill>
              <a:schemeClr val="tx1"/>
            </a:solidFill>
          </a:endParaRPr>
        </a:p>
      </dgm:t>
    </dgm:pt>
    <dgm:pt modelId="{9F4DF541-F0D2-BB47-8336-FBEDC0CEDE20}" type="sibTrans" cxnId="{36BDC859-C7A2-4B40-8C37-75EB09E1B2FA}">
      <dgm:prSet/>
      <dgm:spPr/>
      <dgm:t>
        <a:bodyPr/>
        <a:lstStyle/>
        <a:p>
          <a:endParaRPr lang="en-US">
            <a:solidFill>
              <a:schemeClr val="tx1"/>
            </a:solidFill>
          </a:endParaRPr>
        </a:p>
      </dgm:t>
    </dgm:pt>
    <dgm:pt modelId="{E6DBBDF2-E22B-4047-983F-FB6DD63A9FE4}">
      <dgm:prSet custT="1"/>
      <dgm:spPr>
        <a:effectLst>
          <a:outerShdw blurRad="40000" dist="177800" dir="2700000" rotWithShape="0">
            <a:srgbClr val="000000">
              <a:alpha val="25000"/>
            </a:srgbClr>
          </a:outerShdw>
        </a:effectLst>
      </dgm:spPr>
      <dgm:t>
        <a:bodyPr/>
        <a:lstStyle/>
        <a:p>
          <a:pPr marR="0" eaLnBrk="1" fontAlgn="auto" latinLnBrk="0" hangingPunct="1">
            <a:buClrTx/>
            <a:buSzTx/>
            <a:buFontTx/>
            <a:tabLst/>
            <a:defRPr/>
          </a:pPr>
          <a:r>
            <a:rPr lang="en-US" sz="2000" b="1" dirty="0" smtClean="0">
              <a:solidFill>
                <a:schemeClr val="tx1"/>
              </a:solidFill>
            </a:rPr>
            <a:t>Analysis of Past Procedures </a:t>
          </a:r>
        </a:p>
      </dgm:t>
    </dgm:pt>
    <dgm:pt modelId="{92066CE0-6EE7-9B47-8915-90726E0ED90C}" type="parTrans" cxnId="{3BFAEC51-C11E-2F4E-A314-BF80303D5F7A}">
      <dgm:prSet/>
      <dgm:spPr/>
      <dgm:t>
        <a:bodyPr/>
        <a:lstStyle/>
        <a:p>
          <a:endParaRPr lang="en-US">
            <a:solidFill>
              <a:schemeClr val="tx1"/>
            </a:solidFill>
          </a:endParaRPr>
        </a:p>
      </dgm:t>
    </dgm:pt>
    <dgm:pt modelId="{71E49084-BF52-8B46-AC5A-B7C4AB2DCB3F}" type="sibTrans" cxnId="{3BFAEC51-C11E-2F4E-A314-BF80303D5F7A}">
      <dgm:prSet/>
      <dgm:spPr/>
      <dgm:t>
        <a:bodyPr/>
        <a:lstStyle/>
        <a:p>
          <a:endParaRPr lang="en-US">
            <a:solidFill>
              <a:schemeClr val="tx1"/>
            </a:solidFill>
          </a:endParaRPr>
        </a:p>
      </dgm:t>
    </dgm:pt>
    <dgm:pt modelId="{8CA3A9C1-E5D7-0A45-9E4D-D57B7200A1C1}">
      <dgm:prSet phldrT="[Text]" custT="1"/>
      <dgm:spPr>
        <a:effectLst>
          <a:outerShdw blurRad="40000" dist="177800" dir="2700000" rotWithShape="0">
            <a:srgbClr val="000000">
              <a:alpha val="25000"/>
            </a:srgbClr>
          </a:outerShdw>
        </a:effectLst>
      </dgm:spPr>
      <dgm:t>
        <a:bodyPr/>
        <a:lstStyle/>
        <a:p>
          <a:r>
            <a:rPr lang="en-US" sz="2000" b="1" dirty="0" smtClean="0">
              <a:solidFill>
                <a:schemeClr val="tx1"/>
              </a:solidFill>
            </a:rPr>
            <a:t>Clinical Data Review</a:t>
          </a:r>
        </a:p>
      </dgm:t>
    </dgm:pt>
    <dgm:pt modelId="{C6CA3ADA-5BFD-024D-9530-46E990396736}" type="parTrans" cxnId="{F665218E-77BA-BA42-8DAB-1EBD0D4951B0}">
      <dgm:prSet/>
      <dgm:spPr/>
      <dgm:t>
        <a:bodyPr/>
        <a:lstStyle/>
        <a:p>
          <a:endParaRPr lang="en-US">
            <a:solidFill>
              <a:schemeClr val="tx1"/>
            </a:solidFill>
          </a:endParaRPr>
        </a:p>
      </dgm:t>
    </dgm:pt>
    <dgm:pt modelId="{2EE6DA84-5CAD-2D40-857D-9AACD5C707CA}" type="sibTrans" cxnId="{F665218E-77BA-BA42-8DAB-1EBD0D4951B0}">
      <dgm:prSet/>
      <dgm:spPr/>
      <dgm:t>
        <a:bodyPr/>
        <a:lstStyle/>
        <a:p>
          <a:endParaRPr lang="en-US">
            <a:solidFill>
              <a:schemeClr val="tx1"/>
            </a:solidFill>
          </a:endParaRPr>
        </a:p>
      </dgm:t>
    </dgm:pt>
    <dgm:pt modelId="{B5A8A4A9-CCF2-A340-A717-AB8450079FDC}">
      <dgm:prSet phldrT="[Text]" custT="1"/>
      <dgm:spPr>
        <a:effectLst>
          <a:outerShdw blurRad="40000" dist="177800" dir="2700000" rotWithShape="0">
            <a:srgbClr val="000000">
              <a:alpha val="25000"/>
            </a:srgbClr>
          </a:outerShdw>
        </a:effectLst>
      </dgm:spPr>
      <dgm:t>
        <a:bodyPr/>
        <a:lstStyle/>
        <a:p>
          <a:r>
            <a:rPr lang="en-US" sz="1600" b="1" dirty="0" smtClean="0">
              <a:solidFill>
                <a:schemeClr val="tx1"/>
              </a:solidFill>
            </a:rPr>
            <a:t>Clinical Pre-Assessment</a:t>
          </a:r>
        </a:p>
      </dgm:t>
    </dgm:pt>
    <dgm:pt modelId="{33F14691-02AA-6148-A99E-CE2912754262}" type="parTrans" cxnId="{F9829345-32C7-B046-B549-9F12EB3D3B43}">
      <dgm:prSet/>
      <dgm:spPr/>
      <dgm:t>
        <a:bodyPr/>
        <a:lstStyle/>
        <a:p>
          <a:endParaRPr lang="en-US"/>
        </a:p>
      </dgm:t>
    </dgm:pt>
    <dgm:pt modelId="{94C228EB-C383-3940-BD85-0F111F6ED72A}" type="sibTrans" cxnId="{F9829345-32C7-B046-B549-9F12EB3D3B43}">
      <dgm:prSet/>
      <dgm:spPr/>
      <dgm:t>
        <a:bodyPr/>
        <a:lstStyle/>
        <a:p>
          <a:endParaRPr lang="en-US"/>
        </a:p>
      </dgm:t>
    </dgm:pt>
    <dgm:pt modelId="{A1D49F2C-2E4D-924A-A807-460D2840F873}" type="pres">
      <dgm:prSet presAssocID="{55DB1178-0CD2-4444-B95B-C97D03539277}" presName="Name0" presStyleCnt="0">
        <dgm:presLayoutVars>
          <dgm:dir/>
          <dgm:resizeHandles val="exact"/>
        </dgm:presLayoutVars>
      </dgm:prSet>
      <dgm:spPr/>
      <dgm:t>
        <a:bodyPr/>
        <a:lstStyle/>
        <a:p>
          <a:endParaRPr lang="en-US"/>
        </a:p>
      </dgm:t>
    </dgm:pt>
    <dgm:pt modelId="{EF17B688-4EA8-3F4F-A503-46DE979FB132}" type="pres">
      <dgm:prSet presAssocID="{B5A8A4A9-CCF2-A340-A717-AB8450079FDC}" presName="node" presStyleLbl="node1" presStyleIdx="0" presStyleCnt="6" custLinFactNeighborX="-323" custLinFactNeighborY="2">
        <dgm:presLayoutVars>
          <dgm:bulletEnabled val="1"/>
        </dgm:presLayoutVars>
      </dgm:prSet>
      <dgm:spPr/>
      <dgm:t>
        <a:bodyPr/>
        <a:lstStyle/>
        <a:p>
          <a:endParaRPr lang="en-US"/>
        </a:p>
      </dgm:t>
    </dgm:pt>
    <dgm:pt modelId="{76457700-351E-7C47-9F5A-782896282C1D}" type="pres">
      <dgm:prSet presAssocID="{94C228EB-C383-3940-BD85-0F111F6ED72A}" presName="sibTrans" presStyleLbl="sibTrans1D1" presStyleIdx="0" presStyleCnt="5"/>
      <dgm:spPr/>
      <dgm:t>
        <a:bodyPr/>
        <a:lstStyle/>
        <a:p>
          <a:endParaRPr lang="en-US"/>
        </a:p>
      </dgm:t>
    </dgm:pt>
    <dgm:pt modelId="{4D7A8ABA-6E02-3143-B45D-B50D0A1BEAF6}" type="pres">
      <dgm:prSet presAssocID="{94C228EB-C383-3940-BD85-0F111F6ED72A}" presName="connectorText" presStyleLbl="sibTrans1D1" presStyleIdx="0" presStyleCnt="5"/>
      <dgm:spPr/>
      <dgm:t>
        <a:bodyPr/>
        <a:lstStyle/>
        <a:p>
          <a:endParaRPr lang="en-US"/>
        </a:p>
      </dgm:t>
    </dgm:pt>
    <dgm:pt modelId="{035C06A9-2107-2845-801E-F9DCE4F66061}" type="pres">
      <dgm:prSet presAssocID="{16F747CF-A490-684F-B7C3-78196B203C1B}" presName="node" presStyleLbl="node1" presStyleIdx="1" presStyleCnt="6">
        <dgm:presLayoutVars>
          <dgm:bulletEnabled val="1"/>
        </dgm:presLayoutVars>
      </dgm:prSet>
      <dgm:spPr/>
      <dgm:t>
        <a:bodyPr/>
        <a:lstStyle/>
        <a:p>
          <a:endParaRPr lang="en-US"/>
        </a:p>
      </dgm:t>
    </dgm:pt>
    <dgm:pt modelId="{8F8F1903-6848-8344-9882-850C2A692E6B}" type="pres">
      <dgm:prSet presAssocID="{9F4DF541-F0D2-BB47-8336-FBEDC0CEDE20}" presName="sibTrans" presStyleLbl="sibTrans1D1" presStyleIdx="1" presStyleCnt="5"/>
      <dgm:spPr/>
      <dgm:t>
        <a:bodyPr/>
        <a:lstStyle/>
        <a:p>
          <a:endParaRPr lang="en-US"/>
        </a:p>
      </dgm:t>
    </dgm:pt>
    <dgm:pt modelId="{4DDC16A1-115E-7440-9A20-517744381B2C}" type="pres">
      <dgm:prSet presAssocID="{9F4DF541-F0D2-BB47-8336-FBEDC0CEDE20}" presName="connectorText" presStyleLbl="sibTrans1D1" presStyleIdx="1" presStyleCnt="5"/>
      <dgm:spPr/>
      <dgm:t>
        <a:bodyPr/>
        <a:lstStyle/>
        <a:p>
          <a:endParaRPr lang="en-US"/>
        </a:p>
      </dgm:t>
    </dgm:pt>
    <dgm:pt modelId="{29B0591B-8FC6-644C-B7A3-DFE696F8D6C4}" type="pres">
      <dgm:prSet presAssocID="{6AA67E0C-4AD8-714D-BFAF-65A3BB7BFB34}" presName="node" presStyleLbl="node1" presStyleIdx="2" presStyleCnt="6">
        <dgm:presLayoutVars>
          <dgm:bulletEnabled val="1"/>
        </dgm:presLayoutVars>
      </dgm:prSet>
      <dgm:spPr/>
      <dgm:t>
        <a:bodyPr/>
        <a:lstStyle/>
        <a:p>
          <a:endParaRPr lang="en-US"/>
        </a:p>
      </dgm:t>
    </dgm:pt>
    <dgm:pt modelId="{931F5ABB-F225-E242-B3B0-9DC5F902A3D0}" type="pres">
      <dgm:prSet presAssocID="{1257082E-1131-364D-B139-FA391248E3B8}" presName="sibTrans" presStyleLbl="sibTrans1D1" presStyleIdx="2" presStyleCnt="5"/>
      <dgm:spPr/>
      <dgm:t>
        <a:bodyPr/>
        <a:lstStyle/>
        <a:p>
          <a:endParaRPr lang="en-US"/>
        </a:p>
      </dgm:t>
    </dgm:pt>
    <dgm:pt modelId="{731C3316-E5B0-6C4C-BA5A-094DB47A0C86}" type="pres">
      <dgm:prSet presAssocID="{1257082E-1131-364D-B139-FA391248E3B8}" presName="connectorText" presStyleLbl="sibTrans1D1" presStyleIdx="2" presStyleCnt="5"/>
      <dgm:spPr/>
      <dgm:t>
        <a:bodyPr/>
        <a:lstStyle/>
        <a:p>
          <a:endParaRPr lang="en-US"/>
        </a:p>
      </dgm:t>
    </dgm:pt>
    <dgm:pt modelId="{9AEB9CC0-BF0A-714C-866F-E613F3C544C0}" type="pres">
      <dgm:prSet presAssocID="{112A147F-1DDA-5F49-9EAC-EEC4B90042F9}" presName="node" presStyleLbl="node1" presStyleIdx="3" presStyleCnt="6" custLinFactNeighborX="266" custLinFactNeighborY="-1114">
        <dgm:presLayoutVars>
          <dgm:bulletEnabled val="1"/>
        </dgm:presLayoutVars>
      </dgm:prSet>
      <dgm:spPr/>
      <dgm:t>
        <a:bodyPr/>
        <a:lstStyle/>
        <a:p>
          <a:endParaRPr lang="en-US"/>
        </a:p>
      </dgm:t>
    </dgm:pt>
    <dgm:pt modelId="{CAC9103D-E5F1-0D47-AC47-F1BE9A73E173}" type="pres">
      <dgm:prSet presAssocID="{5B0A5F26-8E7C-D042-8B44-D3DBF98E943F}" presName="sibTrans" presStyleLbl="sibTrans1D1" presStyleIdx="3" presStyleCnt="5"/>
      <dgm:spPr/>
      <dgm:t>
        <a:bodyPr/>
        <a:lstStyle/>
        <a:p>
          <a:endParaRPr lang="en-US"/>
        </a:p>
      </dgm:t>
    </dgm:pt>
    <dgm:pt modelId="{9F2498AA-1D29-694E-BE58-84CAEB093952}" type="pres">
      <dgm:prSet presAssocID="{5B0A5F26-8E7C-D042-8B44-D3DBF98E943F}" presName="connectorText" presStyleLbl="sibTrans1D1" presStyleIdx="3" presStyleCnt="5"/>
      <dgm:spPr/>
      <dgm:t>
        <a:bodyPr/>
        <a:lstStyle/>
        <a:p>
          <a:endParaRPr lang="en-US"/>
        </a:p>
      </dgm:t>
    </dgm:pt>
    <dgm:pt modelId="{3BE2053E-15AB-D749-BCC7-3A4A0B34CC7C}" type="pres">
      <dgm:prSet presAssocID="{E6DBBDF2-E22B-4047-983F-FB6DD63A9FE4}" presName="node" presStyleLbl="node1" presStyleIdx="4" presStyleCnt="6" custLinFactNeighborX="874">
        <dgm:presLayoutVars>
          <dgm:bulletEnabled val="1"/>
        </dgm:presLayoutVars>
      </dgm:prSet>
      <dgm:spPr/>
      <dgm:t>
        <a:bodyPr/>
        <a:lstStyle/>
        <a:p>
          <a:endParaRPr lang="en-US"/>
        </a:p>
      </dgm:t>
    </dgm:pt>
    <dgm:pt modelId="{F7060E4B-7F17-E04F-B951-146A56591EFB}" type="pres">
      <dgm:prSet presAssocID="{71E49084-BF52-8B46-AC5A-B7C4AB2DCB3F}" presName="sibTrans" presStyleLbl="sibTrans1D1" presStyleIdx="4" presStyleCnt="5"/>
      <dgm:spPr/>
      <dgm:t>
        <a:bodyPr/>
        <a:lstStyle/>
        <a:p>
          <a:endParaRPr lang="en-US"/>
        </a:p>
      </dgm:t>
    </dgm:pt>
    <dgm:pt modelId="{D909CC53-5E94-594A-A884-DF5046D2F0CA}" type="pres">
      <dgm:prSet presAssocID="{71E49084-BF52-8B46-AC5A-B7C4AB2DCB3F}" presName="connectorText" presStyleLbl="sibTrans1D1" presStyleIdx="4" presStyleCnt="5"/>
      <dgm:spPr/>
      <dgm:t>
        <a:bodyPr/>
        <a:lstStyle/>
        <a:p>
          <a:endParaRPr lang="en-US"/>
        </a:p>
      </dgm:t>
    </dgm:pt>
    <dgm:pt modelId="{3FCC8B13-7438-4D41-9BF9-547C264A686B}" type="pres">
      <dgm:prSet presAssocID="{8CA3A9C1-E5D7-0A45-9E4D-D57B7200A1C1}" presName="node" presStyleLbl="node1" presStyleIdx="5" presStyleCnt="6" custLinFactNeighborX="1168">
        <dgm:presLayoutVars>
          <dgm:bulletEnabled val="1"/>
        </dgm:presLayoutVars>
      </dgm:prSet>
      <dgm:spPr/>
      <dgm:t>
        <a:bodyPr/>
        <a:lstStyle/>
        <a:p>
          <a:endParaRPr lang="en-US"/>
        </a:p>
      </dgm:t>
    </dgm:pt>
  </dgm:ptLst>
  <dgm:cxnLst>
    <dgm:cxn modelId="{04659C70-5DBB-E84A-9F13-1B1341646C9A}" type="presOf" srcId="{71E49084-BF52-8B46-AC5A-B7C4AB2DCB3F}" destId="{F7060E4B-7F17-E04F-B951-146A56591EFB}" srcOrd="0" destOrd="0" presId="urn:microsoft.com/office/officeart/2005/8/layout/bProcess3"/>
    <dgm:cxn modelId="{4F3E5B5E-2C3C-C648-A28C-A1B203AD5AD4}" type="presOf" srcId="{16F747CF-A490-684F-B7C3-78196B203C1B}" destId="{035C06A9-2107-2845-801E-F9DCE4F66061}" srcOrd="0" destOrd="0" presId="urn:microsoft.com/office/officeart/2005/8/layout/bProcess3"/>
    <dgm:cxn modelId="{92E77862-6422-C34E-8E66-7A372FCBA3D6}" type="presOf" srcId="{5B0A5F26-8E7C-D042-8B44-D3DBF98E943F}" destId="{9F2498AA-1D29-694E-BE58-84CAEB093952}" srcOrd="1" destOrd="0" presId="urn:microsoft.com/office/officeart/2005/8/layout/bProcess3"/>
    <dgm:cxn modelId="{C097FC3E-9A29-8243-A9BA-29FCDD313EFB}" type="presOf" srcId="{94C228EB-C383-3940-BD85-0F111F6ED72A}" destId="{4D7A8ABA-6E02-3143-B45D-B50D0A1BEAF6}" srcOrd="1" destOrd="0" presId="urn:microsoft.com/office/officeart/2005/8/layout/bProcess3"/>
    <dgm:cxn modelId="{DDF04FEE-9D85-B248-89E6-9CBB63D3A4B1}" type="presOf" srcId="{6AA67E0C-4AD8-714D-BFAF-65A3BB7BFB34}" destId="{29B0591B-8FC6-644C-B7A3-DFE696F8D6C4}" srcOrd="0" destOrd="0" presId="urn:microsoft.com/office/officeart/2005/8/layout/bProcess3"/>
    <dgm:cxn modelId="{3BFAEC51-C11E-2F4E-A314-BF80303D5F7A}" srcId="{55DB1178-0CD2-4444-B95B-C97D03539277}" destId="{E6DBBDF2-E22B-4047-983F-FB6DD63A9FE4}" srcOrd="4" destOrd="0" parTransId="{92066CE0-6EE7-9B47-8915-90726E0ED90C}" sibTransId="{71E49084-BF52-8B46-AC5A-B7C4AB2DCB3F}"/>
    <dgm:cxn modelId="{9C6E2E5C-DD1C-9B44-B194-89E9A095BB1F}" type="presOf" srcId="{8CA3A9C1-E5D7-0A45-9E4D-D57B7200A1C1}" destId="{3FCC8B13-7438-4D41-9BF9-547C264A686B}" srcOrd="0" destOrd="0" presId="urn:microsoft.com/office/officeart/2005/8/layout/bProcess3"/>
    <dgm:cxn modelId="{36BDC859-C7A2-4B40-8C37-75EB09E1B2FA}" srcId="{55DB1178-0CD2-4444-B95B-C97D03539277}" destId="{16F747CF-A490-684F-B7C3-78196B203C1B}" srcOrd="1" destOrd="0" parTransId="{DC8FFF53-CDC6-A145-B70F-C6663FA208F8}" sibTransId="{9F4DF541-F0D2-BB47-8336-FBEDC0CEDE20}"/>
    <dgm:cxn modelId="{F665218E-77BA-BA42-8DAB-1EBD0D4951B0}" srcId="{55DB1178-0CD2-4444-B95B-C97D03539277}" destId="{8CA3A9C1-E5D7-0A45-9E4D-D57B7200A1C1}" srcOrd="5" destOrd="0" parTransId="{C6CA3ADA-5BFD-024D-9530-46E990396736}" sibTransId="{2EE6DA84-5CAD-2D40-857D-9AACD5C707CA}"/>
    <dgm:cxn modelId="{DFE28CE8-6C64-B44C-B286-556A5ABAFE9A}" type="presOf" srcId="{71E49084-BF52-8B46-AC5A-B7C4AB2DCB3F}" destId="{D909CC53-5E94-594A-A884-DF5046D2F0CA}" srcOrd="1" destOrd="0" presId="urn:microsoft.com/office/officeart/2005/8/layout/bProcess3"/>
    <dgm:cxn modelId="{A86D161A-7837-554D-B2FE-692E0A1548E9}" type="presOf" srcId="{E6DBBDF2-E22B-4047-983F-FB6DD63A9FE4}" destId="{3BE2053E-15AB-D749-BCC7-3A4A0B34CC7C}" srcOrd="0" destOrd="0" presId="urn:microsoft.com/office/officeart/2005/8/layout/bProcess3"/>
    <dgm:cxn modelId="{3C7BDFC5-6ED6-8F47-B919-BE485A09CF3F}" type="presOf" srcId="{9F4DF541-F0D2-BB47-8336-FBEDC0CEDE20}" destId="{4DDC16A1-115E-7440-9A20-517744381B2C}" srcOrd="1" destOrd="0" presId="urn:microsoft.com/office/officeart/2005/8/layout/bProcess3"/>
    <dgm:cxn modelId="{C98F4DE0-E981-5444-8BEA-00B004DBF6CA}" type="presOf" srcId="{1257082E-1131-364D-B139-FA391248E3B8}" destId="{731C3316-E5B0-6C4C-BA5A-094DB47A0C86}" srcOrd="1" destOrd="0" presId="urn:microsoft.com/office/officeart/2005/8/layout/bProcess3"/>
    <dgm:cxn modelId="{29D74FA5-3AFF-B24F-8AC7-3DE680D23B82}" type="presOf" srcId="{112A147F-1DDA-5F49-9EAC-EEC4B90042F9}" destId="{9AEB9CC0-BF0A-714C-866F-E613F3C544C0}" srcOrd="0" destOrd="0" presId="urn:microsoft.com/office/officeart/2005/8/layout/bProcess3"/>
    <dgm:cxn modelId="{F9829345-32C7-B046-B549-9F12EB3D3B43}" srcId="{55DB1178-0CD2-4444-B95B-C97D03539277}" destId="{B5A8A4A9-CCF2-A340-A717-AB8450079FDC}" srcOrd="0" destOrd="0" parTransId="{33F14691-02AA-6148-A99E-CE2912754262}" sibTransId="{94C228EB-C383-3940-BD85-0F111F6ED72A}"/>
    <dgm:cxn modelId="{A49BE83D-2FCE-764F-9288-4AAE72481AC3}" srcId="{55DB1178-0CD2-4444-B95B-C97D03539277}" destId="{6AA67E0C-4AD8-714D-BFAF-65A3BB7BFB34}" srcOrd="2" destOrd="0" parTransId="{8E6BD86B-9984-8446-8B51-F73B28B06351}" sibTransId="{1257082E-1131-364D-B139-FA391248E3B8}"/>
    <dgm:cxn modelId="{31EB8830-77D4-D345-ABC9-31D2D5163968}" srcId="{55DB1178-0CD2-4444-B95B-C97D03539277}" destId="{112A147F-1DDA-5F49-9EAC-EEC4B90042F9}" srcOrd="3" destOrd="0" parTransId="{1DA91F09-8321-494A-BEA0-8625971B094D}" sibTransId="{5B0A5F26-8E7C-D042-8B44-D3DBF98E943F}"/>
    <dgm:cxn modelId="{55B14CC0-AB07-2844-B143-D6412CC67E58}" type="presOf" srcId="{94C228EB-C383-3940-BD85-0F111F6ED72A}" destId="{76457700-351E-7C47-9F5A-782896282C1D}" srcOrd="0" destOrd="0" presId="urn:microsoft.com/office/officeart/2005/8/layout/bProcess3"/>
    <dgm:cxn modelId="{2231FF63-56FA-5944-944E-FE245015CA34}" type="presOf" srcId="{B5A8A4A9-CCF2-A340-A717-AB8450079FDC}" destId="{EF17B688-4EA8-3F4F-A503-46DE979FB132}" srcOrd="0" destOrd="0" presId="urn:microsoft.com/office/officeart/2005/8/layout/bProcess3"/>
    <dgm:cxn modelId="{DC646EBE-DC5D-664A-AF9E-26C2AB761BFF}" type="presOf" srcId="{5B0A5F26-8E7C-D042-8B44-D3DBF98E943F}" destId="{CAC9103D-E5F1-0D47-AC47-F1BE9A73E173}" srcOrd="0" destOrd="0" presId="urn:microsoft.com/office/officeart/2005/8/layout/bProcess3"/>
    <dgm:cxn modelId="{BB6BD798-B429-B241-BC4C-797DF4468BDF}" type="presOf" srcId="{9F4DF541-F0D2-BB47-8336-FBEDC0CEDE20}" destId="{8F8F1903-6848-8344-9882-850C2A692E6B}" srcOrd="0" destOrd="0" presId="urn:microsoft.com/office/officeart/2005/8/layout/bProcess3"/>
    <dgm:cxn modelId="{FEBF6CE8-A69C-B14E-8EFB-93B86CEC025B}" type="presOf" srcId="{1257082E-1131-364D-B139-FA391248E3B8}" destId="{931F5ABB-F225-E242-B3B0-9DC5F902A3D0}" srcOrd="0" destOrd="0" presId="urn:microsoft.com/office/officeart/2005/8/layout/bProcess3"/>
    <dgm:cxn modelId="{96332A83-C5D7-9D4A-B622-8BD9E1282AA8}" type="presOf" srcId="{55DB1178-0CD2-4444-B95B-C97D03539277}" destId="{A1D49F2C-2E4D-924A-A807-460D2840F873}" srcOrd="0" destOrd="0" presId="urn:microsoft.com/office/officeart/2005/8/layout/bProcess3"/>
    <dgm:cxn modelId="{0F148995-AA42-AF42-8515-58FFCD612ACB}" type="presParOf" srcId="{A1D49F2C-2E4D-924A-A807-460D2840F873}" destId="{EF17B688-4EA8-3F4F-A503-46DE979FB132}" srcOrd="0" destOrd="0" presId="urn:microsoft.com/office/officeart/2005/8/layout/bProcess3"/>
    <dgm:cxn modelId="{6D6C4E8F-6255-8147-9C38-955750EBE614}" type="presParOf" srcId="{A1D49F2C-2E4D-924A-A807-460D2840F873}" destId="{76457700-351E-7C47-9F5A-782896282C1D}" srcOrd="1" destOrd="0" presId="urn:microsoft.com/office/officeart/2005/8/layout/bProcess3"/>
    <dgm:cxn modelId="{25CCA171-7D02-A244-B1D6-0B83A291CB24}" type="presParOf" srcId="{76457700-351E-7C47-9F5A-782896282C1D}" destId="{4D7A8ABA-6E02-3143-B45D-B50D0A1BEAF6}" srcOrd="0" destOrd="0" presId="urn:microsoft.com/office/officeart/2005/8/layout/bProcess3"/>
    <dgm:cxn modelId="{524AB0F3-8653-8E4E-AAE1-6E9DB1D86C49}" type="presParOf" srcId="{A1D49F2C-2E4D-924A-A807-460D2840F873}" destId="{035C06A9-2107-2845-801E-F9DCE4F66061}" srcOrd="2" destOrd="0" presId="urn:microsoft.com/office/officeart/2005/8/layout/bProcess3"/>
    <dgm:cxn modelId="{B1B17BBD-5B08-CC42-95DA-BD0E98272F92}" type="presParOf" srcId="{A1D49F2C-2E4D-924A-A807-460D2840F873}" destId="{8F8F1903-6848-8344-9882-850C2A692E6B}" srcOrd="3" destOrd="0" presId="urn:microsoft.com/office/officeart/2005/8/layout/bProcess3"/>
    <dgm:cxn modelId="{09D69792-BF70-234F-A24B-981F3B97BF2A}" type="presParOf" srcId="{8F8F1903-6848-8344-9882-850C2A692E6B}" destId="{4DDC16A1-115E-7440-9A20-517744381B2C}" srcOrd="0" destOrd="0" presId="urn:microsoft.com/office/officeart/2005/8/layout/bProcess3"/>
    <dgm:cxn modelId="{A2AFEDB9-77CE-9A47-82FD-305F903579F0}" type="presParOf" srcId="{A1D49F2C-2E4D-924A-A807-460D2840F873}" destId="{29B0591B-8FC6-644C-B7A3-DFE696F8D6C4}" srcOrd="4" destOrd="0" presId="urn:microsoft.com/office/officeart/2005/8/layout/bProcess3"/>
    <dgm:cxn modelId="{A5E1173F-F290-3E40-A5E5-B878EE4EC0CD}" type="presParOf" srcId="{A1D49F2C-2E4D-924A-A807-460D2840F873}" destId="{931F5ABB-F225-E242-B3B0-9DC5F902A3D0}" srcOrd="5" destOrd="0" presId="urn:microsoft.com/office/officeart/2005/8/layout/bProcess3"/>
    <dgm:cxn modelId="{6C5C400D-1F67-044D-95C2-BB0272552B10}" type="presParOf" srcId="{931F5ABB-F225-E242-B3B0-9DC5F902A3D0}" destId="{731C3316-E5B0-6C4C-BA5A-094DB47A0C86}" srcOrd="0" destOrd="0" presId="urn:microsoft.com/office/officeart/2005/8/layout/bProcess3"/>
    <dgm:cxn modelId="{B3F4931A-9F52-F24C-80FE-8EAA1C9B3440}" type="presParOf" srcId="{A1D49F2C-2E4D-924A-A807-460D2840F873}" destId="{9AEB9CC0-BF0A-714C-866F-E613F3C544C0}" srcOrd="6" destOrd="0" presId="urn:microsoft.com/office/officeart/2005/8/layout/bProcess3"/>
    <dgm:cxn modelId="{883D4EE9-8E44-3043-B83D-802E4969B22A}" type="presParOf" srcId="{A1D49F2C-2E4D-924A-A807-460D2840F873}" destId="{CAC9103D-E5F1-0D47-AC47-F1BE9A73E173}" srcOrd="7" destOrd="0" presId="urn:microsoft.com/office/officeart/2005/8/layout/bProcess3"/>
    <dgm:cxn modelId="{89183AA8-22B4-F748-BA3F-025D747E86DA}" type="presParOf" srcId="{CAC9103D-E5F1-0D47-AC47-F1BE9A73E173}" destId="{9F2498AA-1D29-694E-BE58-84CAEB093952}" srcOrd="0" destOrd="0" presId="urn:microsoft.com/office/officeart/2005/8/layout/bProcess3"/>
    <dgm:cxn modelId="{A419757D-330A-474A-9F82-1175D8BB4763}" type="presParOf" srcId="{A1D49F2C-2E4D-924A-A807-460D2840F873}" destId="{3BE2053E-15AB-D749-BCC7-3A4A0B34CC7C}" srcOrd="8" destOrd="0" presId="urn:microsoft.com/office/officeart/2005/8/layout/bProcess3"/>
    <dgm:cxn modelId="{8B399744-14BB-554B-B8F1-5609FA0EEAAF}" type="presParOf" srcId="{A1D49F2C-2E4D-924A-A807-460D2840F873}" destId="{F7060E4B-7F17-E04F-B951-146A56591EFB}" srcOrd="9" destOrd="0" presId="urn:microsoft.com/office/officeart/2005/8/layout/bProcess3"/>
    <dgm:cxn modelId="{389DBA14-4B51-9C45-90CD-43BA476F5F5D}" type="presParOf" srcId="{F7060E4B-7F17-E04F-B951-146A56591EFB}" destId="{D909CC53-5E94-594A-A884-DF5046D2F0CA}" srcOrd="0" destOrd="0" presId="urn:microsoft.com/office/officeart/2005/8/layout/bProcess3"/>
    <dgm:cxn modelId="{4515049C-0613-344A-AA1E-F0E77EA63205}" type="presParOf" srcId="{A1D49F2C-2E4D-924A-A807-460D2840F873}" destId="{3FCC8B13-7438-4D41-9BF9-547C264A686B}" srcOrd="10" destOrd="0" presId="urn:microsoft.com/office/officeart/2005/8/layout/bProcess3"/>
  </dgm:cxnLst>
  <dgm:bg>
    <a:effectLst>
      <a:outerShdw blurRad="50800" dist="317500" dir="2700000">
        <a:srgbClr val="000000">
          <a:alpha val="13000"/>
        </a:srgb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DB1178-0CD2-4444-B95B-C97D03539277}" type="doc">
      <dgm:prSet loTypeId="urn:microsoft.com/office/officeart/2005/8/layout/bProcess3" loCatId="process" qsTypeId="urn:microsoft.com/office/officeart/2005/8/quickstyle/3D2" qsCatId="3D" csTypeId="urn:microsoft.com/office/officeart/2005/8/colors/accent5_2" csCatId="accent5" phldr="1"/>
      <dgm:spPr/>
      <dgm:t>
        <a:bodyPr/>
        <a:lstStyle/>
        <a:p>
          <a:endParaRPr lang="en-US"/>
        </a:p>
      </dgm:t>
    </dgm:pt>
    <dgm:pt modelId="{6AA67E0C-4AD8-714D-BFAF-65A3BB7BFB34}">
      <dgm:prSet phldrT="[Text]" custT="1"/>
      <dgm:spPr>
        <a:effectLst>
          <a:outerShdw blurRad="25400" dist="203200" dir="2700000" rotWithShape="0">
            <a:srgbClr val="000000">
              <a:alpha val="25000"/>
            </a:srgbClr>
          </a:outerShdw>
        </a:effectLst>
      </dgm:spPr>
      <dgm:t>
        <a:bodyPr/>
        <a:lstStyle/>
        <a:p>
          <a:r>
            <a:rPr lang="en-US" sz="1200" b="1" dirty="0" smtClean="0">
              <a:solidFill>
                <a:schemeClr val="tx1"/>
              </a:solidFill>
            </a:rPr>
            <a:t>External Market Assessment by City / Hospital: Procedures</a:t>
          </a:r>
          <a:br>
            <a:rPr lang="en-US" sz="1200" b="1" dirty="0" smtClean="0">
              <a:solidFill>
                <a:schemeClr val="tx1"/>
              </a:solidFill>
            </a:rPr>
          </a:br>
          <a:r>
            <a:rPr lang="en-US" sz="1200" b="0" dirty="0" smtClean="0">
              <a:solidFill>
                <a:schemeClr val="tx1"/>
              </a:solidFill>
            </a:rPr>
            <a:t>(CABG, MVR, AVR, Lobe Total CT)</a:t>
          </a:r>
        </a:p>
      </dgm:t>
    </dgm:pt>
    <dgm:pt modelId="{1257082E-1131-364D-B139-FA391248E3B8}" type="sibTrans" cxnId="{A49BE83D-2FCE-764F-9288-4AAE72481AC3}">
      <dgm:prSet/>
      <dgm:spPr/>
      <dgm:t>
        <a:bodyPr/>
        <a:lstStyle/>
        <a:p>
          <a:endParaRPr lang="en-US">
            <a:solidFill>
              <a:schemeClr val="tx1"/>
            </a:solidFill>
          </a:endParaRPr>
        </a:p>
      </dgm:t>
    </dgm:pt>
    <dgm:pt modelId="{8E6BD86B-9984-8446-8B51-F73B28B06351}" type="parTrans" cxnId="{A49BE83D-2FCE-764F-9288-4AAE72481AC3}">
      <dgm:prSet/>
      <dgm:spPr/>
      <dgm:t>
        <a:bodyPr/>
        <a:lstStyle/>
        <a:p>
          <a:endParaRPr lang="en-US">
            <a:solidFill>
              <a:schemeClr val="tx1"/>
            </a:solidFill>
          </a:endParaRPr>
        </a:p>
      </dgm:t>
    </dgm:pt>
    <dgm:pt modelId="{98880432-76BC-534F-ADC7-143B553039E3}">
      <dgm:prSet custT="1"/>
      <dgm:spPr>
        <a:effectLst>
          <a:outerShdw blurRad="25400" dist="203200" dir="2700000" rotWithShape="0">
            <a:srgbClr val="000000">
              <a:alpha val="25000"/>
            </a:srgbClr>
          </a:outerShdw>
        </a:effectLst>
      </dgm:spPr>
      <dgm:t>
        <a:bodyPr/>
        <a:lstStyle/>
        <a:p>
          <a:pPr marR="0" eaLnBrk="1" fontAlgn="auto" latinLnBrk="0" hangingPunct="1">
            <a:buClrTx/>
            <a:buSzTx/>
            <a:buFontTx/>
            <a:tabLst/>
            <a:defRPr/>
          </a:pPr>
          <a:r>
            <a:rPr lang="en-US" sz="1600" b="1" dirty="0" smtClean="0">
              <a:solidFill>
                <a:schemeClr val="tx1"/>
              </a:solidFill>
            </a:rPr>
            <a:t>Referral Profiles &amp; Analysis</a:t>
          </a:r>
        </a:p>
      </dgm:t>
    </dgm:pt>
    <dgm:pt modelId="{BC55D885-ACAC-AB4B-8768-9B0CB347FBFA}" type="parTrans" cxnId="{78DCD453-E5F0-B24D-8BDE-4253348ED3E7}">
      <dgm:prSet/>
      <dgm:spPr/>
      <dgm:t>
        <a:bodyPr/>
        <a:lstStyle/>
        <a:p>
          <a:endParaRPr lang="en-US">
            <a:solidFill>
              <a:schemeClr val="tx1"/>
            </a:solidFill>
          </a:endParaRPr>
        </a:p>
      </dgm:t>
    </dgm:pt>
    <dgm:pt modelId="{44C99575-6563-544F-A814-8592F68F1446}" type="sibTrans" cxnId="{78DCD453-E5F0-B24D-8BDE-4253348ED3E7}">
      <dgm:prSet/>
      <dgm:spPr/>
      <dgm:t>
        <a:bodyPr/>
        <a:lstStyle/>
        <a:p>
          <a:endParaRPr lang="en-US">
            <a:solidFill>
              <a:schemeClr val="tx1"/>
            </a:solidFill>
          </a:endParaRPr>
        </a:p>
      </dgm:t>
    </dgm:pt>
    <dgm:pt modelId="{1B63FE43-A436-2340-89F4-5363F33842E9}">
      <dgm:prSet custT="1"/>
      <dgm:spPr>
        <a:effectLst>
          <a:outerShdw blurRad="25400" dist="203200" dir="2700000" rotWithShape="0">
            <a:srgbClr val="000000">
              <a:alpha val="25000"/>
            </a:srgbClr>
          </a:outerShdw>
        </a:effectLst>
      </dgm:spPr>
      <dgm:t>
        <a:bodyPr/>
        <a:lstStyle/>
        <a:p>
          <a:r>
            <a:rPr lang="en-US" sz="1600" b="1" dirty="0" smtClean="0">
              <a:solidFill>
                <a:schemeClr val="tx1"/>
              </a:solidFill>
            </a:rPr>
            <a:t>Client Percentage of Market </a:t>
          </a:r>
          <a:endParaRPr lang="en-US" sz="1600" dirty="0">
            <a:solidFill>
              <a:schemeClr val="tx1"/>
            </a:solidFill>
          </a:endParaRPr>
        </a:p>
      </dgm:t>
    </dgm:pt>
    <dgm:pt modelId="{7ED5B83F-5E6F-9B4A-B633-09B097F63E57}" type="parTrans" cxnId="{607C9F8A-BA50-4B4F-814C-330F0F7CF073}">
      <dgm:prSet/>
      <dgm:spPr/>
      <dgm:t>
        <a:bodyPr/>
        <a:lstStyle/>
        <a:p>
          <a:endParaRPr lang="en-US">
            <a:solidFill>
              <a:schemeClr val="tx1"/>
            </a:solidFill>
          </a:endParaRPr>
        </a:p>
      </dgm:t>
    </dgm:pt>
    <dgm:pt modelId="{FD458850-6B95-A647-983A-ABE4DE89A1DE}" type="sibTrans" cxnId="{607C9F8A-BA50-4B4F-814C-330F0F7CF073}">
      <dgm:prSet/>
      <dgm:spPr/>
      <dgm:t>
        <a:bodyPr/>
        <a:lstStyle/>
        <a:p>
          <a:endParaRPr lang="en-US">
            <a:solidFill>
              <a:schemeClr val="tx1"/>
            </a:solidFill>
          </a:endParaRPr>
        </a:p>
      </dgm:t>
    </dgm:pt>
    <dgm:pt modelId="{8B9AC5C3-F54D-D84D-BD00-7CDBF6130085}">
      <dgm:prSet phldrT="[Text]"/>
      <dgm:spPr>
        <a:effectLst>
          <a:outerShdw blurRad="25400" dist="203200" dir="2700000" rotWithShape="0">
            <a:srgbClr val="000000">
              <a:alpha val="25000"/>
            </a:srgbClr>
          </a:outerShdw>
        </a:effectLst>
      </dgm:spPr>
      <dgm:t>
        <a:bodyPr/>
        <a:lstStyle/>
        <a:p>
          <a:r>
            <a:rPr lang="en-US" b="1" dirty="0" smtClean="0">
              <a:solidFill>
                <a:schemeClr val="tx1"/>
              </a:solidFill>
            </a:rPr>
            <a:t>Projections: Hybrid Growth</a:t>
          </a:r>
        </a:p>
      </dgm:t>
    </dgm:pt>
    <dgm:pt modelId="{8A395DE5-320F-224A-9C8D-852367CFAB2C}" type="parTrans" cxnId="{B9E725BB-B5F8-064D-8F15-C0C7E807BF3B}">
      <dgm:prSet/>
      <dgm:spPr/>
      <dgm:t>
        <a:bodyPr/>
        <a:lstStyle/>
        <a:p>
          <a:endParaRPr lang="en-US">
            <a:solidFill>
              <a:schemeClr val="tx1"/>
            </a:solidFill>
          </a:endParaRPr>
        </a:p>
      </dgm:t>
    </dgm:pt>
    <dgm:pt modelId="{2568EA68-1154-4249-B03D-6E0106432981}" type="sibTrans" cxnId="{B9E725BB-B5F8-064D-8F15-C0C7E807BF3B}">
      <dgm:prSet/>
      <dgm:spPr/>
      <dgm:t>
        <a:bodyPr/>
        <a:lstStyle/>
        <a:p>
          <a:endParaRPr lang="en-US">
            <a:solidFill>
              <a:schemeClr val="tx1"/>
            </a:solidFill>
          </a:endParaRPr>
        </a:p>
      </dgm:t>
    </dgm:pt>
    <dgm:pt modelId="{16F747CF-A490-684F-B7C3-78196B203C1B}">
      <dgm:prSet phldrT="[Text]" custT="1"/>
      <dgm:spPr>
        <a:effectLst>
          <a:outerShdw blurRad="25400" dist="203200" dir="2700000" rotWithShape="0">
            <a:srgbClr val="000000">
              <a:alpha val="25000"/>
            </a:srgbClr>
          </a:outerShdw>
        </a:effectLst>
      </dgm:spPr>
      <dgm:t>
        <a:bodyPr/>
        <a:lstStyle/>
        <a:p>
          <a:r>
            <a:rPr lang="en-US" sz="1200" b="1" dirty="0" smtClean="0">
              <a:solidFill>
                <a:schemeClr val="tx1"/>
              </a:solidFill>
            </a:rPr>
            <a:t>External Market Assessment by City / Hospital: Revenue </a:t>
          </a:r>
          <a:br>
            <a:rPr lang="en-US" sz="1200" b="1" dirty="0" smtClean="0">
              <a:solidFill>
                <a:schemeClr val="tx1"/>
              </a:solidFill>
            </a:rPr>
          </a:br>
          <a:r>
            <a:rPr lang="en-US" sz="1200" b="0" dirty="0" smtClean="0">
              <a:solidFill>
                <a:schemeClr val="tx1"/>
              </a:solidFill>
            </a:rPr>
            <a:t>(CABG, MVR, AVR, Lobe Total CT)</a:t>
          </a:r>
        </a:p>
      </dgm:t>
    </dgm:pt>
    <dgm:pt modelId="{DC8FFF53-CDC6-A145-B70F-C6663FA208F8}" type="parTrans" cxnId="{36BDC859-C7A2-4B40-8C37-75EB09E1B2FA}">
      <dgm:prSet/>
      <dgm:spPr/>
      <dgm:t>
        <a:bodyPr/>
        <a:lstStyle/>
        <a:p>
          <a:endParaRPr lang="en-US">
            <a:solidFill>
              <a:schemeClr val="tx1"/>
            </a:solidFill>
          </a:endParaRPr>
        </a:p>
      </dgm:t>
    </dgm:pt>
    <dgm:pt modelId="{9F4DF541-F0D2-BB47-8336-FBEDC0CEDE20}" type="sibTrans" cxnId="{36BDC859-C7A2-4B40-8C37-75EB09E1B2FA}">
      <dgm:prSet/>
      <dgm:spPr/>
      <dgm:t>
        <a:bodyPr/>
        <a:lstStyle/>
        <a:p>
          <a:endParaRPr lang="en-US">
            <a:solidFill>
              <a:schemeClr val="tx1"/>
            </a:solidFill>
          </a:endParaRPr>
        </a:p>
      </dgm:t>
    </dgm:pt>
    <dgm:pt modelId="{8CA3A9C1-E5D7-0A45-9E4D-D57B7200A1C1}">
      <dgm:prSet phldrT="[Text]"/>
      <dgm:spPr>
        <a:effectLst>
          <a:outerShdw blurRad="25400" dist="203200" dir="2700000" rotWithShape="0">
            <a:srgbClr val="000000">
              <a:alpha val="25000"/>
            </a:srgbClr>
          </a:outerShdw>
        </a:effectLst>
      </dgm:spPr>
      <dgm:t>
        <a:bodyPr/>
        <a:lstStyle/>
        <a:p>
          <a:r>
            <a:rPr lang="en-US" b="1" dirty="0" smtClean="0">
              <a:solidFill>
                <a:schemeClr val="tx1"/>
              </a:solidFill>
            </a:rPr>
            <a:t>KPI</a:t>
          </a:r>
          <a:r>
            <a:rPr lang="en-US" b="1" baseline="30000" dirty="0" smtClean="0">
              <a:solidFill>
                <a:schemeClr val="tx1"/>
              </a:solidFill>
            </a:rPr>
            <a:t>1</a:t>
          </a:r>
          <a:r>
            <a:rPr lang="en-US" b="1" dirty="0" smtClean="0">
              <a:solidFill>
                <a:schemeClr val="tx1"/>
              </a:solidFill>
            </a:rPr>
            <a:t> Analytics </a:t>
          </a:r>
          <a:r>
            <a:rPr lang="en-US" b="0" dirty="0" smtClean="0">
              <a:solidFill>
                <a:schemeClr val="tx1"/>
              </a:solidFill>
            </a:rPr>
            <a:t>(LOS</a:t>
          </a:r>
          <a:r>
            <a:rPr lang="en-US" b="0" baseline="30000" dirty="0" smtClean="0">
              <a:solidFill>
                <a:schemeClr val="tx1"/>
              </a:solidFill>
            </a:rPr>
            <a:t>2</a:t>
          </a:r>
          <a:r>
            <a:rPr lang="en-US" b="0" dirty="0" smtClean="0">
              <a:solidFill>
                <a:schemeClr val="tx1"/>
              </a:solidFill>
            </a:rPr>
            <a:t>, Blood Product Use etc.)</a:t>
          </a:r>
        </a:p>
      </dgm:t>
    </dgm:pt>
    <dgm:pt modelId="{C6CA3ADA-5BFD-024D-9530-46E990396736}" type="parTrans" cxnId="{F665218E-77BA-BA42-8DAB-1EBD0D4951B0}">
      <dgm:prSet/>
      <dgm:spPr/>
      <dgm:t>
        <a:bodyPr/>
        <a:lstStyle/>
        <a:p>
          <a:endParaRPr lang="en-US">
            <a:solidFill>
              <a:schemeClr val="tx1"/>
            </a:solidFill>
          </a:endParaRPr>
        </a:p>
      </dgm:t>
    </dgm:pt>
    <dgm:pt modelId="{2EE6DA84-5CAD-2D40-857D-9AACD5C707CA}" type="sibTrans" cxnId="{F665218E-77BA-BA42-8DAB-1EBD0D4951B0}">
      <dgm:prSet/>
      <dgm:spPr/>
      <dgm:t>
        <a:bodyPr/>
        <a:lstStyle/>
        <a:p>
          <a:endParaRPr lang="en-US">
            <a:solidFill>
              <a:schemeClr val="tx1"/>
            </a:solidFill>
          </a:endParaRPr>
        </a:p>
      </dgm:t>
    </dgm:pt>
    <dgm:pt modelId="{BCF9937C-4E72-444F-9725-80BAD190F63C}">
      <dgm:prSet phldrT="[Text]" custT="1"/>
      <dgm:spPr>
        <a:effectLst>
          <a:outerShdw blurRad="25400" dist="203200" dir="2700000" rotWithShape="0">
            <a:srgbClr val="000000">
              <a:alpha val="25000"/>
            </a:srgbClr>
          </a:outerShdw>
        </a:effectLst>
      </dgm:spPr>
      <dgm:t>
        <a:bodyPr/>
        <a:lstStyle/>
        <a:p>
          <a:r>
            <a:rPr lang="en-US" sz="1600" b="1" dirty="0" smtClean="0">
              <a:solidFill>
                <a:schemeClr val="tx1"/>
              </a:solidFill>
            </a:rPr>
            <a:t>Market Assessment</a:t>
          </a:r>
        </a:p>
        <a:p>
          <a:r>
            <a:rPr lang="en-US" sz="1600" b="1" dirty="0" smtClean="0">
              <a:solidFill>
                <a:schemeClr val="tx1"/>
              </a:solidFill>
            </a:rPr>
            <a:t>Part 1: External</a:t>
          </a:r>
        </a:p>
      </dgm:t>
    </dgm:pt>
    <dgm:pt modelId="{5511C499-B1A0-4345-AC10-BFB2F7EA599B}" type="parTrans" cxnId="{25B74CF0-C97C-AF40-90F4-2C524D4ADF50}">
      <dgm:prSet/>
      <dgm:spPr/>
      <dgm:t>
        <a:bodyPr/>
        <a:lstStyle/>
        <a:p>
          <a:endParaRPr lang="en-US"/>
        </a:p>
      </dgm:t>
    </dgm:pt>
    <dgm:pt modelId="{8D8DBEDA-2231-EB46-83F9-1552252A0A8E}" type="sibTrans" cxnId="{25B74CF0-C97C-AF40-90F4-2C524D4ADF50}">
      <dgm:prSet/>
      <dgm:spPr/>
      <dgm:t>
        <a:bodyPr/>
        <a:lstStyle/>
        <a:p>
          <a:endParaRPr lang="en-US"/>
        </a:p>
      </dgm:t>
    </dgm:pt>
    <dgm:pt modelId="{49AB8F4B-F74E-DC42-B302-425CC0B58FA6}">
      <dgm:prSet custT="1"/>
      <dgm:spPr>
        <a:effectLst>
          <a:outerShdw blurRad="25400" dist="203200" dir="2700000" rotWithShape="0">
            <a:srgbClr val="000000">
              <a:alpha val="25000"/>
            </a:srgbClr>
          </a:outerShdw>
        </a:effectLst>
      </dgm:spPr>
      <dgm:t>
        <a:bodyPr/>
        <a:lstStyle/>
        <a:p>
          <a:r>
            <a:rPr lang="en-US" sz="1600" b="1" dirty="0" smtClean="0">
              <a:solidFill>
                <a:schemeClr val="tx1"/>
              </a:solidFill>
            </a:rPr>
            <a:t>Market Assessment </a:t>
          </a:r>
        </a:p>
        <a:p>
          <a:r>
            <a:rPr lang="en-US" sz="1600" b="1" dirty="0" smtClean="0">
              <a:solidFill>
                <a:schemeClr val="tx1"/>
              </a:solidFill>
            </a:rPr>
            <a:t>Part 2: Internal</a:t>
          </a:r>
          <a:endParaRPr lang="en-US" sz="1600" b="1" dirty="0">
            <a:solidFill>
              <a:schemeClr val="tx1"/>
            </a:solidFill>
          </a:endParaRPr>
        </a:p>
      </dgm:t>
    </dgm:pt>
    <dgm:pt modelId="{CD0C2499-F8F5-2E40-80DA-2ACA90989D5C}" type="parTrans" cxnId="{494383F7-9ED3-D643-B88E-66EA14E02F8C}">
      <dgm:prSet/>
      <dgm:spPr/>
      <dgm:t>
        <a:bodyPr/>
        <a:lstStyle/>
        <a:p>
          <a:endParaRPr lang="en-US"/>
        </a:p>
      </dgm:t>
    </dgm:pt>
    <dgm:pt modelId="{FA689D56-B3D5-F945-BB16-E1C111B9AD4F}" type="sibTrans" cxnId="{494383F7-9ED3-D643-B88E-66EA14E02F8C}">
      <dgm:prSet/>
      <dgm:spPr/>
      <dgm:t>
        <a:bodyPr/>
        <a:lstStyle/>
        <a:p>
          <a:endParaRPr lang="en-US"/>
        </a:p>
      </dgm:t>
    </dgm:pt>
    <dgm:pt modelId="{3B48A6DC-1577-2B4F-AF37-4C390DA3A43F}">
      <dgm:prSet custT="1"/>
      <dgm:spPr>
        <a:effectLst>
          <a:outerShdw blurRad="25400" dist="203200" dir="2700000" rotWithShape="0">
            <a:srgbClr val="000000">
              <a:alpha val="25000"/>
            </a:srgbClr>
          </a:outerShdw>
        </a:effectLst>
      </dgm:spPr>
      <dgm:t>
        <a:bodyPr/>
        <a:lstStyle/>
        <a:p>
          <a:pPr marR="0" eaLnBrk="1" fontAlgn="auto" latinLnBrk="0" hangingPunct="1">
            <a:buClrTx/>
            <a:buSzTx/>
            <a:buFontTx/>
            <a:tabLst/>
            <a:defRPr/>
          </a:pPr>
          <a:r>
            <a:rPr lang="en-US" sz="1600" b="1" dirty="0" smtClean="0">
              <a:solidFill>
                <a:schemeClr val="tx1"/>
              </a:solidFill>
            </a:rPr>
            <a:t>Projections: Procedures and Revenue Growth</a:t>
          </a:r>
        </a:p>
      </dgm:t>
    </dgm:pt>
    <dgm:pt modelId="{CC104F7E-7023-134F-A57D-7FBB45381AB8}" type="parTrans" cxnId="{174E7619-DC38-0449-8B8A-8A8EB23469EC}">
      <dgm:prSet/>
      <dgm:spPr/>
      <dgm:t>
        <a:bodyPr/>
        <a:lstStyle/>
        <a:p>
          <a:endParaRPr lang="en-US"/>
        </a:p>
      </dgm:t>
    </dgm:pt>
    <dgm:pt modelId="{9B2BB5CB-434D-654E-870F-84EF685EB357}" type="sibTrans" cxnId="{174E7619-DC38-0449-8B8A-8A8EB23469EC}">
      <dgm:prSet/>
      <dgm:spPr/>
      <dgm:t>
        <a:bodyPr/>
        <a:lstStyle/>
        <a:p>
          <a:endParaRPr lang="en-US"/>
        </a:p>
      </dgm:t>
    </dgm:pt>
    <dgm:pt modelId="{A1D49F2C-2E4D-924A-A807-460D2840F873}" type="pres">
      <dgm:prSet presAssocID="{55DB1178-0CD2-4444-B95B-C97D03539277}" presName="Name0" presStyleCnt="0">
        <dgm:presLayoutVars>
          <dgm:dir/>
          <dgm:resizeHandles val="exact"/>
        </dgm:presLayoutVars>
      </dgm:prSet>
      <dgm:spPr/>
      <dgm:t>
        <a:bodyPr/>
        <a:lstStyle/>
        <a:p>
          <a:endParaRPr lang="en-US"/>
        </a:p>
      </dgm:t>
    </dgm:pt>
    <dgm:pt modelId="{CB01BFF8-2328-2145-9530-56B7BD138F1F}" type="pres">
      <dgm:prSet presAssocID="{BCF9937C-4E72-444F-9725-80BAD190F63C}" presName="node" presStyleLbl="node1" presStyleIdx="0" presStyleCnt="9">
        <dgm:presLayoutVars>
          <dgm:bulletEnabled val="1"/>
        </dgm:presLayoutVars>
      </dgm:prSet>
      <dgm:spPr/>
      <dgm:t>
        <a:bodyPr/>
        <a:lstStyle/>
        <a:p>
          <a:endParaRPr lang="en-US"/>
        </a:p>
      </dgm:t>
    </dgm:pt>
    <dgm:pt modelId="{A5030F69-BC51-4B4C-B369-04E53E748F0C}" type="pres">
      <dgm:prSet presAssocID="{8D8DBEDA-2231-EB46-83F9-1552252A0A8E}" presName="sibTrans" presStyleLbl="sibTrans1D1" presStyleIdx="0" presStyleCnt="8"/>
      <dgm:spPr/>
      <dgm:t>
        <a:bodyPr/>
        <a:lstStyle/>
        <a:p>
          <a:endParaRPr lang="en-US"/>
        </a:p>
      </dgm:t>
    </dgm:pt>
    <dgm:pt modelId="{5356BC14-47FA-A54C-BD21-0EE7AB2FC613}" type="pres">
      <dgm:prSet presAssocID="{8D8DBEDA-2231-EB46-83F9-1552252A0A8E}" presName="connectorText" presStyleLbl="sibTrans1D1" presStyleIdx="0" presStyleCnt="8"/>
      <dgm:spPr/>
      <dgm:t>
        <a:bodyPr/>
        <a:lstStyle/>
        <a:p>
          <a:endParaRPr lang="en-US"/>
        </a:p>
      </dgm:t>
    </dgm:pt>
    <dgm:pt modelId="{035C06A9-2107-2845-801E-F9DCE4F66061}" type="pres">
      <dgm:prSet presAssocID="{16F747CF-A490-684F-B7C3-78196B203C1B}" presName="node" presStyleLbl="node1" presStyleIdx="1" presStyleCnt="9">
        <dgm:presLayoutVars>
          <dgm:bulletEnabled val="1"/>
        </dgm:presLayoutVars>
      </dgm:prSet>
      <dgm:spPr/>
      <dgm:t>
        <a:bodyPr/>
        <a:lstStyle/>
        <a:p>
          <a:endParaRPr lang="en-US"/>
        </a:p>
      </dgm:t>
    </dgm:pt>
    <dgm:pt modelId="{8F8F1903-6848-8344-9882-850C2A692E6B}" type="pres">
      <dgm:prSet presAssocID="{9F4DF541-F0D2-BB47-8336-FBEDC0CEDE20}" presName="sibTrans" presStyleLbl="sibTrans1D1" presStyleIdx="1" presStyleCnt="8"/>
      <dgm:spPr/>
      <dgm:t>
        <a:bodyPr/>
        <a:lstStyle/>
        <a:p>
          <a:endParaRPr lang="en-US"/>
        </a:p>
      </dgm:t>
    </dgm:pt>
    <dgm:pt modelId="{4DDC16A1-115E-7440-9A20-517744381B2C}" type="pres">
      <dgm:prSet presAssocID="{9F4DF541-F0D2-BB47-8336-FBEDC0CEDE20}" presName="connectorText" presStyleLbl="sibTrans1D1" presStyleIdx="1" presStyleCnt="8"/>
      <dgm:spPr/>
      <dgm:t>
        <a:bodyPr/>
        <a:lstStyle/>
        <a:p>
          <a:endParaRPr lang="en-US"/>
        </a:p>
      </dgm:t>
    </dgm:pt>
    <dgm:pt modelId="{29B0591B-8FC6-644C-B7A3-DFE696F8D6C4}" type="pres">
      <dgm:prSet presAssocID="{6AA67E0C-4AD8-714D-BFAF-65A3BB7BFB34}" presName="node" presStyleLbl="node1" presStyleIdx="2" presStyleCnt="9">
        <dgm:presLayoutVars>
          <dgm:bulletEnabled val="1"/>
        </dgm:presLayoutVars>
      </dgm:prSet>
      <dgm:spPr/>
      <dgm:t>
        <a:bodyPr/>
        <a:lstStyle/>
        <a:p>
          <a:endParaRPr lang="en-US"/>
        </a:p>
      </dgm:t>
    </dgm:pt>
    <dgm:pt modelId="{931F5ABB-F225-E242-B3B0-9DC5F902A3D0}" type="pres">
      <dgm:prSet presAssocID="{1257082E-1131-364D-B139-FA391248E3B8}" presName="sibTrans" presStyleLbl="sibTrans1D1" presStyleIdx="2" presStyleCnt="8"/>
      <dgm:spPr/>
      <dgm:t>
        <a:bodyPr/>
        <a:lstStyle/>
        <a:p>
          <a:endParaRPr lang="en-US"/>
        </a:p>
      </dgm:t>
    </dgm:pt>
    <dgm:pt modelId="{731C3316-E5B0-6C4C-BA5A-094DB47A0C86}" type="pres">
      <dgm:prSet presAssocID="{1257082E-1131-364D-B139-FA391248E3B8}" presName="connectorText" presStyleLbl="sibTrans1D1" presStyleIdx="2" presStyleCnt="8"/>
      <dgm:spPr/>
      <dgm:t>
        <a:bodyPr/>
        <a:lstStyle/>
        <a:p>
          <a:endParaRPr lang="en-US"/>
        </a:p>
      </dgm:t>
    </dgm:pt>
    <dgm:pt modelId="{B69AF680-BA35-FB44-A213-A78EE8CD46C3}" type="pres">
      <dgm:prSet presAssocID="{1B63FE43-A436-2340-89F4-5363F33842E9}" presName="node" presStyleLbl="node1" presStyleIdx="3" presStyleCnt="9">
        <dgm:presLayoutVars>
          <dgm:bulletEnabled val="1"/>
        </dgm:presLayoutVars>
      </dgm:prSet>
      <dgm:spPr/>
      <dgm:t>
        <a:bodyPr/>
        <a:lstStyle/>
        <a:p>
          <a:endParaRPr lang="en-US"/>
        </a:p>
      </dgm:t>
    </dgm:pt>
    <dgm:pt modelId="{79456AB2-3BC0-044E-8F47-CDA972DFC169}" type="pres">
      <dgm:prSet presAssocID="{FD458850-6B95-A647-983A-ABE4DE89A1DE}" presName="sibTrans" presStyleLbl="sibTrans1D1" presStyleIdx="3" presStyleCnt="8"/>
      <dgm:spPr/>
      <dgm:t>
        <a:bodyPr/>
        <a:lstStyle/>
        <a:p>
          <a:endParaRPr lang="en-US"/>
        </a:p>
      </dgm:t>
    </dgm:pt>
    <dgm:pt modelId="{66A759A1-167F-8945-9F96-AB9BF192D0C5}" type="pres">
      <dgm:prSet presAssocID="{FD458850-6B95-A647-983A-ABE4DE89A1DE}" presName="connectorText" presStyleLbl="sibTrans1D1" presStyleIdx="3" presStyleCnt="8"/>
      <dgm:spPr/>
      <dgm:t>
        <a:bodyPr/>
        <a:lstStyle/>
        <a:p>
          <a:endParaRPr lang="en-US"/>
        </a:p>
      </dgm:t>
    </dgm:pt>
    <dgm:pt modelId="{E08A5406-69CF-1047-A923-052B6EA8A227}" type="pres">
      <dgm:prSet presAssocID="{49AB8F4B-F74E-DC42-B302-425CC0B58FA6}" presName="node" presStyleLbl="node1" presStyleIdx="4" presStyleCnt="9">
        <dgm:presLayoutVars>
          <dgm:bulletEnabled val="1"/>
        </dgm:presLayoutVars>
      </dgm:prSet>
      <dgm:spPr/>
      <dgm:t>
        <a:bodyPr/>
        <a:lstStyle/>
        <a:p>
          <a:endParaRPr lang="en-US"/>
        </a:p>
      </dgm:t>
    </dgm:pt>
    <dgm:pt modelId="{EC93B8C5-69BD-9A40-BFF4-5029D9C8ABF2}" type="pres">
      <dgm:prSet presAssocID="{FA689D56-B3D5-F945-BB16-E1C111B9AD4F}" presName="sibTrans" presStyleLbl="sibTrans1D1" presStyleIdx="4" presStyleCnt="8"/>
      <dgm:spPr/>
      <dgm:t>
        <a:bodyPr/>
        <a:lstStyle/>
        <a:p>
          <a:endParaRPr lang="en-US"/>
        </a:p>
      </dgm:t>
    </dgm:pt>
    <dgm:pt modelId="{A79F748B-B261-E549-8CE4-663FA6DE509C}" type="pres">
      <dgm:prSet presAssocID="{FA689D56-B3D5-F945-BB16-E1C111B9AD4F}" presName="connectorText" presStyleLbl="sibTrans1D1" presStyleIdx="4" presStyleCnt="8"/>
      <dgm:spPr/>
      <dgm:t>
        <a:bodyPr/>
        <a:lstStyle/>
        <a:p>
          <a:endParaRPr lang="en-US"/>
        </a:p>
      </dgm:t>
    </dgm:pt>
    <dgm:pt modelId="{515F1FF8-6D4D-0C4B-9D1E-30436B7ED483}" type="pres">
      <dgm:prSet presAssocID="{98880432-76BC-534F-ADC7-143B553039E3}" presName="node" presStyleLbl="node1" presStyleIdx="5" presStyleCnt="9" custLinFactNeighborX="1263" custLinFactNeighborY="96">
        <dgm:presLayoutVars>
          <dgm:bulletEnabled val="1"/>
        </dgm:presLayoutVars>
      </dgm:prSet>
      <dgm:spPr/>
      <dgm:t>
        <a:bodyPr/>
        <a:lstStyle/>
        <a:p>
          <a:endParaRPr lang="en-US"/>
        </a:p>
      </dgm:t>
    </dgm:pt>
    <dgm:pt modelId="{7C6B45AC-D727-E84E-9CBE-4348BF0DCCE4}" type="pres">
      <dgm:prSet presAssocID="{44C99575-6563-544F-A814-8592F68F1446}" presName="sibTrans" presStyleLbl="sibTrans1D1" presStyleIdx="5" presStyleCnt="8"/>
      <dgm:spPr/>
      <dgm:t>
        <a:bodyPr/>
        <a:lstStyle/>
        <a:p>
          <a:endParaRPr lang="en-US"/>
        </a:p>
      </dgm:t>
    </dgm:pt>
    <dgm:pt modelId="{B5A85B4A-5A09-3747-BD22-8E4D970A225B}" type="pres">
      <dgm:prSet presAssocID="{44C99575-6563-544F-A814-8592F68F1446}" presName="connectorText" presStyleLbl="sibTrans1D1" presStyleIdx="5" presStyleCnt="8"/>
      <dgm:spPr/>
      <dgm:t>
        <a:bodyPr/>
        <a:lstStyle/>
        <a:p>
          <a:endParaRPr lang="en-US"/>
        </a:p>
      </dgm:t>
    </dgm:pt>
    <dgm:pt modelId="{1E51BE8C-6714-934D-85A1-5853B9FF4938}" type="pres">
      <dgm:prSet presAssocID="{3B48A6DC-1577-2B4F-AF37-4C390DA3A43F}" presName="node" presStyleLbl="node1" presStyleIdx="6" presStyleCnt="9">
        <dgm:presLayoutVars>
          <dgm:bulletEnabled val="1"/>
        </dgm:presLayoutVars>
      </dgm:prSet>
      <dgm:spPr/>
      <dgm:t>
        <a:bodyPr/>
        <a:lstStyle/>
        <a:p>
          <a:endParaRPr lang="en-US"/>
        </a:p>
      </dgm:t>
    </dgm:pt>
    <dgm:pt modelId="{492270F4-B247-634D-BF15-26A0C8A5704A}" type="pres">
      <dgm:prSet presAssocID="{9B2BB5CB-434D-654E-870F-84EF685EB357}" presName="sibTrans" presStyleLbl="sibTrans1D1" presStyleIdx="6" presStyleCnt="8"/>
      <dgm:spPr/>
      <dgm:t>
        <a:bodyPr/>
        <a:lstStyle/>
        <a:p>
          <a:endParaRPr lang="en-US"/>
        </a:p>
      </dgm:t>
    </dgm:pt>
    <dgm:pt modelId="{77834A67-6B77-F345-8AF1-30CA8DD324EC}" type="pres">
      <dgm:prSet presAssocID="{9B2BB5CB-434D-654E-870F-84EF685EB357}" presName="connectorText" presStyleLbl="sibTrans1D1" presStyleIdx="6" presStyleCnt="8"/>
      <dgm:spPr/>
      <dgm:t>
        <a:bodyPr/>
        <a:lstStyle/>
        <a:p>
          <a:endParaRPr lang="en-US"/>
        </a:p>
      </dgm:t>
    </dgm:pt>
    <dgm:pt modelId="{44F3C629-E9B7-8943-98E9-2E63483E655F}" type="pres">
      <dgm:prSet presAssocID="{8B9AC5C3-F54D-D84D-BD00-7CDBF6130085}" presName="node" presStyleLbl="node1" presStyleIdx="7" presStyleCnt="9">
        <dgm:presLayoutVars>
          <dgm:bulletEnabled val="1"/>
        </dgm:presLayoutVars>
      </dgm:prSet>
      <dgm:spPr/>
      <dgm:t>
        <a:bodyPr/>
        <a:lstStyle/>
        <a:p>
          <a:endParaRPr lang="en-US"/>
        </a:p>
      </dgm:t>
    </dgm:pt>
    <dgm:pt modelId="{7B876E46-4B67-684F-8851-5EF56FB58E54}" type="pres">
      <dgm:prSet presAssocID="{2568EA68-1154-4249-B03D-6E0106432981}" presName="sibTrans" presStyleLbl="sibTrans1D1" presStyleIdx="7" presStyleCnt="8"/>
      <dgm:spPr/>
      <dgm:t>
        <a:bodyPr/>
        <a:lstStyle/>
        <a:p>
          <a:endParaRPr lang="en-US"/>
        </a:p>
      </dgm:t>
    </dgm:pt>
    <dgm:pt modelId="{48586D10-963B-3E42-9E16-421CD397B96B}" type="pres">
      <dgm:prSet presAssocID="{2568EA68-1154-4249-B03D-6E0106432981}" presName="connectorText" presStyleLbl="sibTrans1D1" presStyleIdx="7" presStyleCnt="8"/>
      <dgm:spPr/>
      <dgm:t>
        <a:bodyPr/>
        <a:lstStyle/>
        <a:p>
          <a:endParaRPr lang="en-US"/>
        </a:p>
      </dgm:t>
    </dgm:pt>
    <dgm:pt modelId="{3FCC8B13-7438-4D41-9BF9-547C264A686B}" type="pres">
      <dgm:prSet presAssocID="{8CA3A9C1-E5D7-0A45-9E4D-D57B7200A1C1}" presName="node" presStyleLbl="node1" presStyleIdx="8" presStyleCnt="9" custLinFactNeighborY="-864">
        <dgm:presLayoutVars>
          <dgm:bulletEnabled val="1"/>
        </dgm:presLayoutVars>
      </dgm:prSet>
      <dgm:spPr/>
      <dgm:t>
        <a:bodyPr/>
        <a:lstStyle/>
        <a:p>
          <a:endParaRPr lang="en-US"/>
        </a:p>
      </dgm:t>
    </dgm:pt>
  </dgm:ptLst>
  <dgm:cxnLst>
    <dgm:cxn modelId="{FC0AF86C-C8C8-2D49-93E4-404614D66A77}" type="presOf" srcId="{55DB1178-0CD2-4444-B95B-C97D03539277}" destId="{A1D49F2C-2E4D-924A-A807-460D2840F873}" srcOrd="0" destOrd="0" presId="urn:microsoft.com/office/officeart/2005/8/layout/bProcess3"/>
    <dgm:cxn modelId="{F5EBBE89-E24F-2249-8A21-3FC9C7FBCE13}" type="presOf" srcId="{2568EA68-1154-4249-B03D-6E0106432981}" destId="{7B876E46-4B67-684F-8851-5EF56FB58E54}" srcOrd="0" destOrd="0" presId="urn:microsoft.com/office/officeart/2005/8/layout/bProcess3"/>
    <dgm:cxn modelId="{7ACF800D-4320-E44A-AE69-8902ADEA49E0}" type="presOf" srcId="{9F4DF541-F0D2-BB47-8336-FBEDC0CEDE20}" destId="{4DDC16A1-115E-7440-9A20-517744381B2C}" srcOrd="1" destOrd="0" presId="urn:microsoft.com/office/officeart/2005/8/layout/bProcess3"/>
    <dgm:cxn modelId="{9B791B91-8CB9-774C-B8A8-026DF8852D5D}" type="presOf" srcId="{9B2BB5CB-434D-654E-870F-84EF685EB357}" destId="{492270F4-B247-634D-BF15-26A0C8A5704A}" srcOrd="0" destOrd="0" presId="urn:microsoft.com/office/officeart/2005/8/layout/bProcess3"/>
    <dgm:cxn modelId="{CED7EC82-888E-6E4D-8D68-6C24357B6DD0}" type="presOf" srcId="{16F747CF-A490-684F-B7C3-78196B203C1B}" destId="{035C06A9-2107-2845-801E-F9DCE4F66061}" srcOrd="0" destOrd="0" presId="urn:microsoft.com/office/officeart/2005/8/layout/bProcess3"/>
    <dgm:cxn modelId="{1DD8DC06-0F33-8648-9272-3AFF7FBD6219}" type="presOf" srcId="{3B48A6DC-1577-2B4F-AF37-4C390DA3A43F}" destId="{1E51BE8C-6714-934D-85A1-5853B9FF4938}" srcOrd="0" destOrd="0" presId="urn:microsoft.com/office/officeart/2005/8/layout/bProcess3"/>
    <dgm:cxn modelId="{58B022E5-1984-5C4B-A5E6-8E1602934CFD}" type="presOf" srcId="{8D8DBEDA-2231-EB46-83F9-1552252A0A8E}" destId="{A5030F69-BC51-4B4C-B369-04E53E748F0C}" srcOrd="0" destOrd="0" presId="urn:microsoft.com/office/officeart/2005/8/layout/bProcess3"/>
    <dgm:cxn modelId="{F665218E-77BA-BA42-8DAB-1EBD0D4951B0}" srcId="{55DB1178-0CD2-4444-B95B-C97D03539277}" destId="{8CA3A9C1-E5D7-0A45-9E4D-D57B7200A1C1}" srcOrd="8" destOrd="0" parTransId="{C6CA3ADA-5BFD-024D-9530-46E990396736}" sibTransId="{2EE6DA84-5CAD-2D40-857D-9AACD5C707CA}"/>
    <dgm:cxn modelId="{B6FCE50F-73C1-364D-B9E0-526E7690EE21}" type="presOf" srcId="{9B2BB5CB-434D-654E-870F-84EF685EB357}" destId="{77834A67-6B77-F345-8AF1-30CA8DD324EC}" srcOrd="1" destOrd="0" presId="urn:microsoft.com/office/officeart/2005/8/layout/bProcess3"/>
    <dgm:cxn modelId="{DF711572-7D04-8345-94B0-F315D2B04AAF}" type="presOf" srcId="{1257082E-1131-364D-B139-FA391248E3B8}" destId="{731C3316-E5B0-6C4C-BA5A-094DB47A0C86}" srcOrd="1" destOrd="0" presId="urn:microsoft.com/office/officeart/2005/8/layout/bProcess3"/>
    <dgm:cxn modelId="{AAC56C2F-E299-BA4F-8150-F5ACF18AA454}" type="presOf" srcId="{FA689D56-B3D5-F945-BB16-E1C111B9AD4F}" destId="{A79F748B-B261-E549-8CE4-663FA6DE509C}" srcOrd="1" destOrd="0" presId="urn:microsoft.com/office/officeart/2005/8/layout/bProcess3"/>
    <dgm:cxn modelId="{494383F7-9ED3-D643-B88E-66EA14E02F8C}" srcId="{55DB1178-0CD2-4444-B95B-C97D03539277}" destId="{49AB8F4B-F74E-DC42-B302-425CC0B58FA6}" srcOrd="4" destOrd="0" parTransId="{CD0C2499-F8F5-2E40-80DA-2ACA90989D5C}" sibTransId="{FA689D56-B3D5-F945-BB16-E1C111B9AD4F}"/>
    <dgm:cxn modelId="{EA2B4E05-A3D8-0A41-83D0-4BB0797FDA3D}" type="presOf" srcId="{8D8DBEDA-2231-EB46-83F9-1552252A0A8E}" destId="{5356BC14-47FA-A54C-BD21-0EE7AB2FC613}" srcOrd="1" destOrd="0" presId="urn:microsoft.com/office/officeart/2005/8/layout/bProcess3"/>
    <dgm:cxn modelId="{908CA847-B304-1F4E-B151-4428A4519BE8}" type="presOf" srcId="{6AA67E0C-4AD8-714D-BFAF-65A3BB7BFB34}" destId="{29B0591B-8FC6-644C-B7A3-DFE696F8D6C4}" srcOrd="0" destOrd="0" presId="urn:microsoft.com/office/officeart/2005/8/layout/bProcess3"/>
    <dgm:cxn modelId="{0E92AE60-A6BF-ED49-A23B-DB1451DD7B09}" type="presOf" srcId="{44C99575-6563-544F-A814-8592F68F1446}" destId="{7C6B45AC-D727-E84E-9CBE-4348BF0DCCE4}" srcOrd="0" destOrd="0" presId="urn:microsoft.com/office/officeart/2005/8/layout/bProcess3"/>
    <dgm:cxn modelId="{25B74CF0-C97C-AF40-90F4-2C524D4ADF50}" srcId="{55DB1178-0CD2-4444-B95B-C97D03539277}" destId="{BCF9937C-4E72-444F-9725-80BAD190F63C}" srcOrd="0" destOrd="0" parTransId="{5511C499-B1A0-4345-AC10-BFB2F7EA599B}" sibTransId="{8D8DBEDA-2231-EB46-83F9-1552252A0A8E}"/>
    <dgm:cxn modelId="{BA27975E-1151-784B-A63B-4A3077E2AFD5}" type="presOf" srcId="{98880432-76BC-534F-ADC7-143B553039E3}" destId="{515F1FF8-6D4D-0C4B-9D1E-30436B7ED483}" srcOrd="0" destOrd="0" presId="urn:microsoft.com/office/officeart/2005/8/layout/bProcess3"/>
    <dgm:cxn modelId="{11E42213-D16A-B94A-BD64-351225BE867B}" type="presOf" srcId="{1B63FE43-A436-2340-89F4-5363F33842E9}" destId="{B69AF680-BA35-FB44-A213-A78EE8CD46C3}" srcOrd="0" destOrd="0" presId="urn:microsoft.com/office/officeart/2005/8/layout/bProcess3"/>
    <dgm:cxn modelId="{6FE0DA58-5E51-414D-92EA-0D1C438DF58F}" type="presOf" srcId="{2568EA68-1154-4249-B03D-6E0106432981}" destId="{48586D10-963B-3E42-9E16-421CD397B96B}" srcOrd="1" destOrd="0" presId="urn:microsoft.com/office/officeart/2005/8/layout/bProcess3"/>
    <dgm:cxn modelId="{1A4D7F8E-AA1C-124B-8EE0-461BFE8A0ECC}" type="presOf" srcId="{FA689D56-B3D5-F945-BB16-E1C111B9AD4F}" destId="{EC93B8C5-69BD-9A40-BFF4-5029D9C8ABF2}" srcOrd="0" destOrd="0" presId="urn:microsoft.com/office/officeart/2005/8/layout/bProcess3"/>
    <dgm:cxn modelId="{B361A59C-D482-AA4B-946A-087FD5491C8B}" type="presOf" srcId="{44C99575-6563-544F-A814-8592F68F1446}" destId="{B5A85B4A-5A09-3747-BD22-8E4D970A225B}" srcOrd="1" destOrd="0" presId="urn:microsoft.com/office/officeart/2005/8/layout/bProcess3"/>
    <dgm:cxn modelId="{E582E249-E222-784F-9ECA-FA43D3AAF6CC}" type="presOf" srcId="{49AB8F4B-F74E-DC42-B302-425CC0B58FA6}" destId="{E08A5406-69CF-1047-A923-052B6EA8A227}" srcOrd="0" destOrd="0" presId="urn:microsoft.com/office/officeart/2005/8/layout/bProcess3"/>
    <dgm:cxn modelId="{36BDC859-C7A2-4B40-8C37-75EB09E1B2FA}" srcId="{55DB1178-0CD2-4444-B95B-C97D03539277}" destId="{16F747CF-A490-684F-B7C3-78196B203C1B}" srcOrd="1" destOrd="0" parTransId="{DC8FFF53-CDC6-A145-B70F-C6663FA208F8}" sibTransId="{9F4DF541-F0D2-BB47-8336-FBEDC0CEDE20}"/>
    <dgm:cxn modelId="{FD47E481-81A3-4A49-8523-1100122BDCF5}" type="presOf" srcId="{9F4DF541-F0D2-BB47-8336-FBEDC0CEDE20}" destId="{8F8F1903-6848-8344-9882-850C2A692E6B}" srcOrd="0" destOrd="0" presId="urn:microsoft.com/office/officeart/2005/8/layout/bProcess3"/>
    <dgm:cxn modelId="{37C89E6F-173E-C848-9413-F2BAC1AB766A}" type="presOf" srcId="{FD458850-6B95-A647-983A-ABE4DE89A1DE}" destId="{66A759A1-167F-8945-9F96-AB9BF192D0C5}" srcOrd="1" destOrd="0" presId="urn:microsoft.com/office/officeart/2005/8/layout/bProcess3"/>
    <dgm:cxn modelId="{DC93CC9F-157A-8A40-8F52-C644BC2AFE16}" type="presOf" srcId="{8CA3A9C1-E5D7-0A45-9E4D-D57B7200A1C1}" destId="{3FCC8B13-7438-4D41-9BF9-547C264A686B}" srcOrd="0" destOrd="0" presId="urn:microsoft.com/office/officeart/2005/8/layout/bProcess3"/>
    <dgm:cxn modelId="{5686154E-1E3E-AA46-B3C8-9BF566079E3A}" type="presOf" srcId="{FD458850-6B95-A647-983A-ABE4DE89A1DE}" destId="{79456AB2-3BC0-044E-8F47-CDA972DFC169}" srcOrd="0" destOrd="0" presId="urn:microsoft.com/office/officeart/2005/8/layout/bProcess3"/>
    <dgm:cxn modelId="{76262B7B-BDC0-E04F-A0FA-B9637B9B617A}" type="presOf" srcId="{1257082E-1131-364D-B139-FA391248E3B8}" destId="{931F5ABB-F225-E242-B3B0-9DC5F902A3D0}" srcOrd="0" destOrd="0" presId="urn:microsoft.com/office/officeart/2005/8/layout/bProcess3"/>
    <dgm:cxn modelId="{78DCD453-E5F0-B24D-8BDE-4253348ED3E7}" srcId="{55DB1178-0CD2-4444-B95B-C97D03539277}" destId="{98880432-76BC-534F-ADC7-143B553039E3}" srcOrd="5" destOrd="0" parTransId="{BC55D885-ACAC-AB4B-8768-9B0CB347FBFA}" sibTransId="{44C99575-6563-544F-A814-8592F68F1446}"/>
    <dgm:cxn modelId="{88C3EB9E-622B-BC43-A59E-8E66B960D659}" type="presOf" srcId="{BCF9937C-4E72-444F-9725-80BAD190F63C}" destId="{CB01BFF8-2328-2145-9530-56B7BD138F1F}" srcOrd="0" destOrd="0" presId="urn:microsoft.com/office/officeart/2005/8/layout/bProcess3"/>
    <dgm:cxn modelId="{A49BE83D-2FCE-764F-9288-4AAE72481AC3}" srcId="{55DB1178-0CD2-4444-B95B-C97D03539277}" destId="{6AA67E0C-4AD8-714D-BFAF-65A3BB7BFB34}" srcOrd="2" destOrd="0" parTransId="{8E6BD86B-9984-8446-8B51-F73B28B06351}" sibTransId="{1257082E-1131-364D-B139-FA391248E3B8}"/>
    <dgm:cxn modelId="{174E7619-DC38-0449-8B8A-8A8EB23469EC}" srcId="{55DB1178-0CD2-4444-B95B-C97D03539277}" destId="{3B48A6DC-1577-2B4F-AF37-4C390DA3A43F}" srcOrd="6" destOrd="0" parTransId="{CC104F7E-7023-134F-A57D-7FBB45381AB8}" sibTransId="{9B2BB5CB-434D-654E-870F-84EF685EB357}"/>
    <dgm:cxn modelId="{607C9F8A-BA50-4B4F-814C-330F0F7CF073}" srcId="{55DB1178-0CD2-4444-B95B-C97D03539277}" destId="{1B63FE43-A436-2340-89F4-5363F33842E9}" srcOrd="3" destOrd="0" parTransId="{7ED5B83F-5E6F-9B4A-B633-09B097F63E57}" sibTransId="{FD458850-6B95-A647-983A-ABE4DE89A1DE}"/>
    <dgm:cxn modelId="{B9E725BB-B5F8-064D-8F15-C0C7E807BF3B}" srcId="{55DB1178-0CD2-4444-B95B-C97D03539277}" destId="{8B9AC5C3-F54D-D84D-BD00-7CDBF6130085}" srcOrd="7" destOrd="0" parTransId="{8A395DE5-320F-224A-9C8D-852367CFAB2C}" sibTransId="{2568EA68-1154-4249-B03D-6E0106432981}"/>
    <dgm:cxn modelId="{2B1740DC-CD98-704D-9687-E86029D28019}" type="presOf" srcId="{8B9AC5C3-F54D-D84D-BD00-7CDBF6130085}" destId="{44F3C629-E9B7-8943-98E9-2E63483E655F}" srcOrd="0" destOrd="0" presId="urn:microsoft.com/office/officeart/2005/8/layout/bProcess3"/>
    <dgm:cxn modelId="{25E7C255-92AE-A649-A04B-E75E0B91F659}" type="presParOf" srcId="{A1D49F2C-2E4D-924A-A807-460D2840F873}" destId="{CB01BFF8-2328-2145-9530-56B7BD138F1F}" srcOrd="0" destOrd="0" presId="urn:microsoft.com/office/officeart/2005/8/layout/bProcess3"/>
    <dgm:cxn modelId="{25A25EC7-3FBA-9C41-BA15-16E937BCE4A6}" type="presParOf" srcId="{A1D49F2C-2E4D-924A-A807-460D2840F873}" destId="{A5030F69-BC51-4B4C-B369-04E53E748F0C}" srcOrd="1" destOrd="0" presId="urn:microsoft.com/office/officeart/2005/8/layout/bProcess3"/>
    <dgm:cxn modelId="{200E0F0C-D485-D24E-B787-F57C49B40D43}" type="presParOf" srcId="{A5030F69-BC51-4B4C-B369-04E53E748F0C}" destId="{5356BC14-47FA-A54C-BD21-0EE7AB2FC613}" srcOrd="0" destOrd="0" presId="urn:microsoft.com/office/officeart/2005/8/layout/bProcess3"/>
    <dgm:cxn modelId="{F987BFCA-96A3-1F4F-8F76-6284334A8B7E}" type="presParOf" srcId="{A1D49F2C-2E4D-924A-A807-460D2840F873}" destId="{035C06A9-2107-2845-801E-F9DCE4F66061}" srcOrd="2" destOrd="0" presId="urn:microsoft.com/office/officeart/2005/8/layout/bProcess3"/>
    <dgm:cxn modelId="{B9FEF319-5D4D-1149-820C-304C536A8BB1}" type="presParOf" srcId="{A1D49F2C-2E4D-924A-A807-460D2840F873}" destId="{8F8F1903-6848-8344-9882-850C2A692E6B}" srcOrd="3" destOrd="0" presId="urn:microsoft.com/office/officeart/2005/8/layout/bProcess3"/>
    <dgm:cxn modelId="{B6808DE3-147F-ED49-84EF-32CE72F593BD}" type="presParOf" srcId="{8F8F1903-6848-8344-9882-850C2A692E6B}" destId="{4DDC16A1-115E-7440-9A20-517744381B2C}" srcOrd="0" destOrd="0" presId="urn:microsoft.com/office/officeart/2005/8/layout/bProcess3"/>
    <dgm:cxn modelId="{C475C6B6-2DBF-5A4D-9607-72B673AC8D00}" type="presParOf" srcId="{A1D49F2C-2E4D-924A-A807-460D2840F873}" destId="{29B0591B-8FC6-644C-B7A3-DFE696F8D6C4}" srcOrd="4" destOrd="0" presId="urn:microsoft.com/office/officeart/2005/8/layout/bProcess3"/>
    <dgm:cxn modelId="{5C658651-8CF4-9248-A0AF-6C551C0EE090}" type="presParOf" srcId="{A1D49F2C-2E4D-924A-A807-460D2840F873}" destId="{931F5ABB-F225-E242-B3B0-9DC5F902A3D0}" srcOrd="5" destOrd="0" presId="urn:microsoft.com/office/officeart/2005/8/layout/bProcess3"/>
    <dgm:cxn modelId="{D7910227-A5C4-784A-A032-41A1F8553215}" type="presParOf" srcId="{931F5ABB-F225-E242-B3B0-9DC5F902A3D0}" destId="{731C3316-E5B0-6C4C-BA5A-094DB47A0C86}" srcOrd="0" destOrd="0" presId="urn:microsoft.com/office/officeart/2005/8/layout/bProcess3"/>
    <dgm:cxn modelId="{7D65BBB4-E201-044A-B0A6-DBF8ED140FCD}" type="presParOf" srcId="{A1D49F2C-2E4D-924A-A807-460D2840F873}" destId="{B69AF680-BA35-FB44-A213-A78EE8CD46C3}" srcOrd="6" destOrd="0" presId="urn:microsoft.com/office/officeart/2005/8/layout/bProcess3"/>
    <dgm:cxn modelId="{D1692BA2-495A-3846-BE28-95C7919110AB}" type="presParOf" srcId="{A1D49F2C-2E4D-924A-A807-460D2840F873}" destId="{79456AB2-3BC0-044E-8F47-CDA972DFC169}" srcOrd="7" destOrd="0" presId="urn:microsoft.com/office/officeart/2005/8/layout/bProcess3"/>
    <dgm:cxn modelId="{0BE06946-22C2-2447-B2FC-E357828B1027}" type="presParOf" srcId="{79456AB2-3BC0-044E-8F47-CDA972DFC169}" destId="{66A759A1-167F-8945-9F96-AB9BF192D0C5}" srcOrd="0" destOrd="0" presId="urn:microsoft.com/office/officeart/2005/8/layout/bProcess3"/>
    <dgm:cxn modelId="{FD163C5A-65F1-9543-80B7-D48D6EADF17A}" type="presParOf" srcId="{A1D49F2C-2E4D-924A-A807-460D2840F873}" destId="{E08A5406-69CF-1047-A923-052B6EA8A227}" srcOrd="8" destOrd="0" presId="urn:microsoft.com/office/officeart/2005/8/layout/bProcess3"/>
    <dgm:cxn modelId="{119365FE-5364-A94B-AB77-3858824D2497}" type="presParOf" srcId="{A1D49F2C-2E4D-924A-A807-460D2840F873}" destId="{EC93B8C5-69BD-9A40-BFF4-5029D9C8ABF2}" srcOrd="9" destOrd="0" presId="urn:microsoft.com/office/officeart/2005/8/layout/bProcess3"/>
    <dgm:cxn modelId="{D539DD7D-736A-3645-BEBC-F29ABE77CC0A}" type="presParOf" srcId="{EC93B8C5-69BD-9A40-BFF4-5029D9C8ABF2}" destId="{A79F748B-B261-E549-8CE4-663FA6DE509C}" srcOrd="0" destOrd="0" presId="urn:microsoft.com/office/officeart/2005/8/layout/bProcess3"/>
    <dgm:cxn modelId="{45452002-86E8-534D-A9B8-4D0449E71392}" type="presParOf" srcId="{A1D49F2C-2E4D-924A-A807-460D2840F873}" destId="{515F1FF8-6D4D-0C4B-9D1E-30436B7ED483}" srcOrd="10" destOrd="0" presId="urn:microsoft.com/office/officeart/2005/8/layout/bProcess3"/>
    <dgm:cxn modelId="{EB69DD15-E62A-1849-9368-D85F7FD013B4}" type="presParOf" srcId="{A1D49F2C-2E4D-924A-A807-460D2840F873}" destId="{7C6B45AC-D727-E84E-9CBE-4348BF0DCCE4}" srcOrd="11" destOrd="0" presId="urn:microsoft.com/office/officeart/2005/8/layout/bProcess3"/>
    <dgm:cxn modelId="{2D91EB64-D0D9-E745-B95D-A7A20A0E14A9}" type="presParOf" srcId="{7C6B45AC-D727-E84E-9CBE-4348BF0DCCE4}" destId="{B5A85B4A-5A09-3747-BD22-8E4D970A225B}" srcOrd="0" destOrd="0" presId="urn:microsoft.com/office/officeart/2005/8/layout/bProcess3"/>
    <dgm:cxn modelId="{B4DBB898-EB10-AF4F-BEEC-BC7349A9E448}" type="presParOf" srcId="{A1D49F2C-2E4D-924A-A807-460D2840F873}" destId="{1E51BE8C-6714-934D-85A1-5853B9FF4938}" srcOrd="12" destOrd="0" presId="urn:microsoft.com/office/officeart/2005/8/layout/bProcess3"/>
    <dgm:cxn modelId="{480AEE27-23E9-A34B-8C95-37619604FC18}" type="presParOf" srcId="{A1D49F2C-2E4D-924A-A807-460D2840F873}" destId="{492270F4-B247-634D-BF15-26A0C8A5704A}" srcOrd="13" destOrd="0" presId="urn:microsoft.com/office/officeart/2005/8/layout/bProcess3"/>
    <dgm:cxn modelId="{EB248856-676C-0D41-9525-9D48EBE2A061}" type="presParOf" srcId="{492270F4-B247-634D-BF15-26A0C8A5704A}" destId="{77834A67-6B77-F345-8AF1-30CA8DD324EC}" srcOrd="0" destOrd="0" presId="urn:microsoft.com/office/officeart/2005/8/layout/bProcess3"/>
    <dgm:cxn modelId="{606E9240-755E-D841-9122-C12A9C154D60}" type="presParOf" srcId="{A1D49F2C-2E4D-924A-A807-460D2840F873}" destId="{44F3C629-E9B7-8943-98E9-2E63483E655F}" srcOrd="14" destOrd="0" presId="urn:microsoft.com/office/officeart/2005/8/layout/bProcess3"/>
    <dgm:cxn modelId="{69BA2C20-D089-884D-B6FA-1FBAB3393AFF}" type="presParOf" srcId="{A1D49F2C-2E4D-924A-A807-460D2840F873}" destId="{7B876E46-4B67-684F-8851-5EF56FB58E54}" srcOrd="15" destOrd="0" presId="urn:microsoft.com/office/officeart/2005/8/layout/bProcess3"/>
    <dgm:cxn modelId="{409ABA17-B4B3-684F-8081-9688BE4BA836}" type="presParOf" srcId="{7B876E46-4B67-684F-8851-5EF56FB58E54}" destId="{48586D10-963B-3E42-9E16-421CD397B96B}" srcOrd="0" destOrd="0" presId="urn:microsoft.com/office/officeart/2005/8/layout/bProcess3"/>
    <dgm:cxn modelId="{E23A8418-B3B2-FD4D-A5A6-B14DC92FDB3B}" type="presParOf" srcId="{A1D49F2C-2E4D-924A-A807-460D2840F873}" destId="{3FCC8B13-7438-4D41-9BF9-547C264A686B}" srcOrd="16" destOrd="0" presId="urn:microsoft.com/office/officeart/2005/8/layout/bProcess3"/>
  </dgm:cxnLst>
  <dgm:bg>
    <a:effectLst>
      <a:outerShdw blurRad="50800" dist="190500" dir="2700000">
        <a:srgbClr val="000000">
          <a:alpha val="25000"/>
        </a:srgb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DB1178-0CD2-4444-B95B-C97D03539277}" type="doc">
      <dgm:prSet loTypeId="urn:microsoft.com/office/officeart/2005/8/layout/bProcess3" loCatId="process" qsTypeId="urn:microsoft.com/office/officeart/2005/8/quickstyle/3D2" qsCatId="3D" csTypeId="urn:microsoft.com/office/officeart/2005/8/colors/accent1_2" csCatId="accent1" phldr="1"/>
      <dgm:spPr/>
      <dgm:t>
        <a:bodyPr/>
        <a:lstStyle/>
        <a:p>
          <a:endParaRPr lang="en-US"/>
        </a:p>
      </dgm:t>
    </dgm:pt>
    <dgm:pt modelId="{6AA67E0C-4AD8-714D-BFAF-65A3BB7BFB34}">
      <dgm:prSet phldrT="[Text]" custT="1"/>
      <dgm:spPr>
        <a:effectLst>
          <a:outerShdw blurRad="50800" dist="215900" dir="2700000" rotWithShape="0">
            <a:schemeClr val="tx1">
              <a:lumMod val="75000"/>
              <a:lumOff val="25000"/>
              <a:alpha val="43000"/>
            </a:schemeClr>
          </a:outerShdw>
        </a:effectLst>
      </dgm:spPr>
      <dgm:t>
        <a:bodyPr/>
        <a:lstStyle/>
        <a:p>
          <a:r>
            <a:rPr lang="en-US" sz="1400" b="1" dirty="0" smtClean="0">
              <a:solidFill>
                <a:srgbClr val="000000"/>
              </a:solidFill>
            </a:rPr>
            <a:t>Comprehensive Assessment:</a:t>
          </a:r>
        </a:p>
        <a:p>
          <a:r>
            <a:rPr lang="en-US" sz="1100" dirty="0" smtClean="0">
              <a:solidFill>
                <a:srgbClr val="000000"/>
              </a:solidFill>
            </a:rPr>
            <a:t>Executive / Clinical / Market Part 1</a:t>
          </a:r>
        </a:p>
        <a:p>
          <a:r>
            <a:rPr lang="en-US" sz="1200" b="1" dirty="0" smtClean="0">
              <a:solidFill>
                <a:srgbClr val="000000"/>
              </a:solidFill>
            </a:rPr>
            <a:t>PotentiaMed</a:t>
          </a:r>
        </a:p>
      </dgm:t>
    </dgm:pt>
    <dgm:pt modelId="{1257082E-1131-364D-B139-FA391248E3B8}" type="sibTrans" cxnId="{A49BE83D-2FCE-764F-9288-4AAE72481AC3}">
      <dgm:prSet/>
      <dgm:spPr/>
      <dgm:t>
        <a:bodyPr/>
        <a:lstStyle/>
        <a:p>
          <a:endParaRPr lang="en-US">
            <a:solidFill>
              <a:srgbClr val="000000"/>
            </a:solidFill>
          </a:endParaRPr>
        </a:p>
      </dgm:t>
    </dgm:pt>
    <dgm:pt modelId="{8E6BD86B-9984-8446-8B51-F73B28B06351}" type="parTrans" cxnId="{A49BE83D-2FCE-764F-9288-4AAE72481AC3}">
      <dgm:prSet/>
      <dgm:spPr/>
      <dgm:t>
        <a:bodyPr/>
        <a:lstStyle/>
        <a:p>
          <a:endParaRPr lang="en-US">
            <a:solidFill>
              <a:srgbClr val="000000"/>
            </a:solidFill>
          </a:endParaRPr>
        </a:p>
      </dgm:t>
    </dgm:pt>
    <dgm:pt modelId="{98880432-76BC-534F-ADC7-143B553039E3}">
      <dgm:prSet custT="1"/>
      <dgm:spPr>
        <a:effectLst>
          <a:outerShdw blurRad="50800" dist="215900" dir="2700000" rotWithShape="0">
            <a:schemeClr val="tx1">
              <a:lumMod val="75000"/>
              <a:lumOff val="25000"/>
              <a:alpha val="43000"/>
            </a:schemeClr>
          </a:outerShdw>
        </a:effectLst>
      </dgm:spPr>
      <dgm:t>
        <a:bodyPr/>
        <a:lstStyle/>
        <a:p>
          <a:pPr marR="0" eaLnBrk="1" fontAlgn="auto" latinLnBrk="0" hangingPunct="1">
            <a:buClrTx/>
            <a:buSzTx/>
            <a:buFontTx/>
            <a:tabLst/>
            <a:defRPr/>
          </a:pPr>
          <a:r>
            <a:rPr lang="en-US" sz="1400" b="1" dirty="0" smtClean="0">
              <a:solidFill>
                <a:srgbClr val="000000"/>
              </a:solidFill>
            </a:rPr>
            <a:t>Market  Assessment Part 2</a:t>
          </a:r>
        </a:p>
        <a:p>
          <a:r>
            <a:rPr lang="en-US" sz="1400" b="1" dirty="0" smtClean="0">
              <a:solidFill>
                <a:srgbClr val="000000"/>
              </a:solidFill>
            </a:rPr>
            <a:t>PotentiaMed</a:t>
          </a:r>
          <a:endParaRPr lang="en-US" sz="1100" b="1" dirty="0">
            <a:solidFill>
              <a:srgbClr val="000000"/>
            </a:solidFill>
          </a:endParaRPr>
        </a:p>
      </dgm:t>
    </dgm:pt>
    <dgm:pt modelId="{BC55D885-ACAC-AB4B-8768-9B0CB347FBFA}" type="parTrans" cxnId="{78DCD453-E5F0-B24D-8BDE-4253348ED3E7}">
      <dgm:prSet/>
      <dgm:spPr/>
      <dgm:t>
        <a:bodyPr/>
        <a:lstStyle/>
        <a:p>
          <a:endParaRPr lang="en-US">
            <a:solidFill>
              <a:srgbClr val="000000"/>
            </a:solidFill>
          </a:endParaRPr>
        </a:p>
      </dgm:t>
    </dgm:pt>
    <dgm:pt modelId="{44C99575-6563-544F-A814-8592F68F1446}" type="sibTrans" cxnId="{78DCD453-E5F0-B24D-8BDE-4253348ED3E7}">
      <dgm:prSet/>
      <dgm:spPr/>
      <dgm:t>
        <a:bodyPr/>
        <a:lstStyle/>
        <a:p>
          <a:endParaRPr lang="en-US">
            <a:solidFill>
              <a:srgbClr val="000000"/>
            </a:solidFill>
          </a:endParaRPr>
        </a:p>
      </dgm:t>
    </dgm:pt>
    <dgm:pt modelId="{1B63FE43-A436-2340-89F4-5363F33842E9}">
      <dgm:prSet custT="1"/>
      <dgm:spPr>
        <a:effectLst>
          <a:outerShdw blurRad="50800" dist="215900" dir="2700000" rotWithShape="0">
            <a:schemeClr val="tx1">
              <a:lumMod val="75000"/>
              <a:lumOff val="25000"/>
              <a:alpha val="43000"/>
            </a:schemeClr>
          </a:outerShdw>
        </a:effectLst>
      </dgm:spPr>
      <dgm:t>
        <a:bodyPr/>
        <a:lstStyle/>
        <a:p>
          <a:r>
            <a:rPr lang="en-US" sz="1400" b="1" dirty="0" smtClean="0">
              <a:solidFill>
                <a:srgbClr val="000000"/>
              </a:solidFill>
            </a:rPr>
            <a:t>Quarterly Program Review</a:t>
          </a:r>
          <a:r>
            <a:rPr lang="en-US" sz="1100" b="1" dirty="0" smtClean="0">
              <a:solidFill>
                <a:srgbClr val="000000"/>
              </a:solidFill>
            </a:rPr>
            <a:t/>
          </a:r>
          <a:br>
            <a:rPr lang="en-US" sz="1100" b="1" dirty="0" smtClean="0">
              <a:solidFill>
                <a:srgbClr val="000000"/>
              </a:solidFill>
            </a:rPr>
          </a:br>
          <a:endParaRPr lang="en-US" sz="1100" dirty="0">
            <a:solidFill>
              <a:srgbClr val="000000"/>
            </a:solidFill>
          </a:endParaRPr>
        </a:p>
      </dgm:t>
    </dgm:pt>
    <dgm:pt modelId="{7ED5B83F-5E6F-9B4A-B633-09B097F63E57}" type="parTrans" cxnId="{607C9F8A-BA50-4B4F-814C-330F0F7CF073}">
      <dgm:prSet/>
      <dgm:spPr/>
      <dgm:t>
        <a:bodyPr/>
        <a:lstStyle/>
        <a:p>
          <a:endParaRPr lang="en-US">
            <a:solidFill>
              <a:srgbClr val="000000"/>
            </a:solidFill>
          </a:endParaRPr>
        </a:p>
      </dgm:t>
    </dgm:pt>
    <dgm:pt modelId="{FD458850-6B95-A647-983A-ABE4DE89A1DE}" type="sibTrans" cxnId="{607C9F8A-BA50-4B4F-814C-330F0F7CF073}">
      <dgm:prSet/>
      <dgm:spPr/>
      <dgm:t>
        <a:bodyPr/>
        <a:lstStyle/>
        <a:p>
          <a:endParaRPr lang="en-US">
            <a:solidFill>
              <a:srgbClr val="000000"/>
            </a:solidFill>
          </a:endParaRPr>
        </a:p>
      </dgm:t>
    </dgm:pt>
    <dgm:pt modelId="{112A147F-1DDA-5F49-9EAC-EEC4B90042F9}">
      <dgm:prSet custT="1"/>
      <dgm:spPr>
        <a:effectLst>
          <a:outerShdw blurRad="50800" dist="215900" dir="2700000" rotWithShape="0">
            <a:schemeClr val="tx1">
              <a:lumMod val="75000"/>
              <a:lumOff val="25000"/>
              <a:alpha val="43000"/>
            </a:schemeClr>
          </a:outerShdw>
        </a:effectLst>
      </dgm:spPr>
      <dgm:t>
        <a:bodyPr/>
        <a:lstStyle/>
        <a:p>
          <a:r>
            <a:rPr lang="en-US" sz="1400" b="1" dirty="0" smtClean="0">
              <a:solidFill>
                <a:srgbClr val="000000"/>
              </a:solidFill>
            </a:rPr>
            <a:t>Initiate Advanced Program Development Plan</a:t>
          </a:r>
        </a:p>
      </dgm:t>
    </dgm:pt>
    <dgm:pt modelId="{1DA91F09-8321-494A-BEA0-8625971B094D}" type="parTrans" cxnId="{31EB8830-77D4-D345-ABC9-31D2D5163968}">
      <dgm:prSet/>
      <dgm:spPr/>
      <dgm:t>
        <a:bodyPr/>
        <a:lstStyle/>
        <a:p>
          <a:endParaRPr lang="en-US">
            <a:solidFill>
              <a:srgbClr val="000000"/>
            </a:solidFill>
          </a:endParaRPr>
        </a:p>
      </dgm:t>
    </dgm:pt>
    <dgm:pt modelId="{5B0A5F26-8E7C-D042-8B44-D3DBF98E943F}" type="sibTrans" cxnId="{31EB8830-77D4-D345-ABC9-31D2D5163968}">
      <dgm:prSet/>
      <dgm:spPr/>
      <dgm:t>
        <a:bodyPr/>
        <a:lstStyle/>
        <a:p>
          <a:endParaRPr lang="en-US">
            <a:solidFill>
              <a:srgbClr val="000000"/>
            </a:solidFill>
          </a:endParaRPr>
        </a:p>
      </dgm:t>
    </dgm:pt>
    <dgm:pt modelId="{8B9AC5C3-F54D-D84D-BD00-7CDBF6130085}">
      <dgm:prSet phldrT="[Text]"/>
      <dgm:spPr>
        <a:effectLst>
          <a:outerShdw blurRad="50800" dist="215900" dir="2700000" rotWithShape="0">
            <a:schemeClr val="tx1">
              <a:lumMod val="75000"/>
              <a:lumOff val="25000"/>
              <a:alpha val="43000"/>
            </a:schemeClr>
          </a:outerShdw>
        </a:effectLst>
      </dgm:spPr>
      <dgm:t>
        <a:bodyPr/>
        <a:lstStyle/>
        <a:p>
          <a:r>
            <a:rPr lang="en-US" b="1" dirty="0" smtClean="0">
              <a:solidFill>
                <a:srgbClr val="000000"/>
              </a:solidFill>
            </a:rPr>
            <a:t>Quarterly Precision Marketing  Review</a:t>
          </a:r>
        </a:p>
        <a:p>
          <a:r>
            <a:rPr lang="en-US" b="1" dirty="0" smtClean="0">
              <a:solidFill>
                <a:srgbClr val="000000"/>
              </a:solidFill>
            </a:rPr>
            <a:t>PotentiaMed</a:t>
          </a:r>
        </a:p>
        <a:p>
          <a:r>
            <a:rPr lang="en-US" dirty="0" smtClean="0">
              <a:solidFill>
                <a:srgbClr val="000000"/>
              </a:solidFill>
            </a:rPr>
            <a:t>Course Evaluation</a:t>
          </a:r>
          <a:endParaRPr lang="en-US" dirty="0">
            <a:solidFill>
              <a:srgbClr val="000000"/>
            </a:solidFill>
          </a:endParaRPr>
        </a:p>
      </dgm:t>
    </dgm:pt>
    <dgm:pt modelId="{8A395DE5-320F-224A-9C8D-852367CFAB2C}" type="parTrans" cxnId="{B9E725BB-B5F8-064D-8F15-C0C7E807BF3B}">
      <dgm:prSet/>
      <dgm:spPr/>
      <dgm:t>
        <a:bodyPr/>
        <a:lstStyle/>
        <a:p>
          <a:endParaRPr lang="en-US">
            <a:solidFill>
              <a:srgbClr val="000000"/>
            </a:solidFill>
          </a:endParaRPr>
        </a:p>
      </dgm:t>
    </dgm:pt>
    <dgm:pt modelId="{2568EA68-1154-4249-B03D-6E0106432981}" type="sibTrans" cxnId="{B9E725BB-B5F8-064D-8F15-C0C7E807BF3B}">
      <dgm:prSet/>
      <dgm:spPr/>
      <dgm:t>
        <a:bodyPr/>
        <a:lstStyle/>
        <a:p>
          <a:endParaRPr lang="en-US">
            <a:solidFill>
              <a:srgbClr val="000000"/>
            </a:solidFill>
          </a:endParaRPr>
        </a:p>
      </dgm:t>
    </dgm:pt>
    <dgm:pt modelId="{4ED5680D-0C9A-DF4C-9056-2091ADEC6DE1}">
      <dgm:prSet phldrT="[Text]"/>
      <dgm:spPr>
        <a:effectLst>
          <a:outerShdw blurRad="50800" dist="215900" dir="2700000" rotWithShape="0">
            <a:schemeClr val="tx1">
              <a:lumMod val="75000"/>
              <a:lumOff val="25000"/>
              <a:alpha val="43000"/>
            </a:schemeClr>
          </a:outerShdw>
        </a:effectLst>
      </dgm:spPr>
      <dgm:t>
        <a:bodyPr/>
        <a:lstStyle/>
        <a:p>
          <a:r>
            <a:rPr lang="en-US" b="1" dirty="0" smtClean="0">
              <a:solidFill>
                <a:srgbClr val="000000"/>
              </a:solidFill>
            </a:rPr>
            <a:t>Post  Program Review</a:t>
          </a:r>
          <a:br>
            <a:rPr lang="en-US" b="1" dirty="0" smtClean="0">
              <a:solidFill>
                <a:srgbClr val="000000"/>
              </a:solidFill>
            </a:rPr>
          </a:br>
          <a:r>
            <a:rPr lang="en-US" b="1" dirty="0" smtClean="0">
              <a:solidFill>
                <a:srgbClr val="000000"/>
              </a:solidFill>
            </a:rPr>
            <a:t>PotentiaMED</a:t>
          </a:r>
          <a:br>
            <a:rPr lang="en-US" b="1" dirty="0" smtClean="0">
              <a:solidFill>
                <a:srgbClr val="000000"/>
              </a:solidFill>
            </a:rPr>
          </a:br>
          <a:endParaRPr lang="en-US" b="1" dirty="0" smtClean="0">
            <a:solidFill>
              <a:srgbClr val="000000"/>
            </a:solidFill>
          </a:endParaRPr>
        </a:p>
      </dgm:t>
    </dgm:pt>
    <dgm:pt modelId="{AFF1DE1F-922F-4548-AEA1-B902B094DCD0}" type="parTrans" cxnId="{8A80A165-5760-B148-9F61-D9C2C07D96C3}">
      <dgm:prSet/>
      <dgm:spPr/>
      <dgm:t>
        <a:bodyPr/>
        <a:lstStyle/>
        <a:p>
          <a:endParaRPr lang="en-US">
            <a:solidFill>
              <a:srgbClr val="000000"/>
            </a:solidFill>
          </a:endParaRPr>
        </a:p>
      </dgm:t>
    </dgm:pt>
    <dgm:pt modelId="{F18AB75E-CC63-044E-A179-8B2841541246}" type="sibTrans" cxnId="{8A80A165-5760-B148-9F61-D9C2C07D96C3}">
      <dgm:prSet/>
      <dgm:spPr/>
      <dgm:t>
        <a:bodyPr/>
        <a:lstStyle/>
        <a:p>
          <a:endParaRPr lang="en-US">
            <a:solidFill>
              <a:srgbClr val="000000"/>
            </a:solidFill>
          </a:endParaRPr>
        </a:p>
      </dgm:t>
    </dgm:pt>
    <dgm:pt modelId="{16F747CF-A490-684F-B7C3-78196B203C1B}">
      <dgm:prSet phldrT="[Text]" custT="1"/>
      <dgm:spPr>
        <a:effectLst>
          <a:outerShdw blurRad="50800" dist="215900" dir="2700000" rotWithShape="0">
            <a:schemeClr val="tx1">
              <a:lumMod val="75000"/>
              <a:lumOff val="25000"/>
              <a:alpha val="43000"/>
            </a:schemeClr>
          </a:outerShdw>
        </a:effectLst>
      </dgm:spPr>
      <dgm:t>
        <a:bodyPr/>
        <a:lstStyle/>
        <a:p>
          <a:r>
            <a:rPr lang="en-US" sz="1600" b="1" dirty="0" smtClean="0">
              <a:solidFill>
                <a:srgbClr val="000000"/>
              </a:solidFill>
            </a:rPr>
            <a:t>MIS Presentation</a:t>
          </a:r>
        </a:p>
        <a:p>
          <a:r>
            <a:rPr lang="en-US" sz="1200" b="1" dirty="0" smtClean="0">
              <a:solidFill>
                <a:srgbClr val="000000"/>
              </a:solidFill>
            </a:rPr>
            <a:t>(IBM COGNOS CLIENT)</a:t>
          </a:r>
        </a:p>
      </dgm:t>
    </dgm:pt>
    <dgm:pt modelId="{DC8FFF53-CDC6-A145-B70F-C6663FA208F8}" type="parTrans" cxnId="{36BDC859-C7A2-4B40-8C37-75EB09E1B2FA}">
      <dgm:prSet/>
      <dgm:spPr/>
      <dgm:t>
        <a:bodyPr/>
        <a:lstStyle/>
        <a:p>
          <a:endParaRPr lang="en-US">
            <a:solidFill>
              <a:srgbClr val="000000"/>
            </a:solidFill>
          </a:endParaRPr>
        </a:p>
      </dgm:t>
    </dgm:pt>
    <dgm:pt modelId="{9F4DF541-F0D2-BB47-8336-FBEDC0CEDE20}" type="sibTrans" cxnId="{36BDC859-C7A2-4B40-8C37-75EB09E1B2FA}">
      <dgm:prSet/>
      <dgm:spPr/>
      <dgm:t>
        <a:bodyPr/>
        <a:lstStyle/>
        <a:p>
          <a:endParaRPr lang="en-US">
            <a:solidFill>
              <a:srgbClr val="000000"/>
            </a:solidFill>
          </a:endParaRPr>
        </a:p>
      </dgm:t>
    </dgm:pt>
    <dgm:pt modelId="{E6DBBDF2-E22B-4047-983F-FB6DD63A9FE4}">
      <dgm:prSet custT="1"/>
      <dgm:spPr>
        <a:effectLst>
          <a:outerShdw blurRad="50800" dist="215900" dir="2700000" rotWithShape="0">
            <a:schemeClr val="tx1">
              <a:lumMod val="75000"/>
              <a:lumOff val="25000"/>
              <a:alpha val="43000"/>
            </a:schemeClr>
          </a:outerShdw>
        </a:effectLst>
      </dgm:spPr>
      <dgm:t>
        <a:bodyPr/>
        <a:lstStyle/>
        <a:p>
          <a:pPr marR="0" eaLnBrk="1" fontAlgn="auto" latinLnBrk="0" hangingPunct="1">
            <a:buClrTx/>
            <a:buSzTx/>
            <a:buFontTx/>
            <a:tabLst/>
            <a:defRPr/>
          </a:pPr>
          <a:r>
            <a:rPr lang="en-US" sz="1600" b="1" dirty="0" smtClean="0">
              <a:solidFill>
                <a:srgbClr val="000000"/>
              </a:solidFill>
            </a:rPr>
            <a:t>Initiate Precision Marketing Plan</a:t>
          </a:r>
          <a:endParaRPr lang="en-US" sz="1050" b="1" dirty="0">
            <a:solidFill>
              <a:srgbClr val="000000"/>
            </a:solidFill>
          </a:endParaRPr>
        </a:p>
      </dgm:t>
    </dgm:pt>
    <dgm:pt modelId="{92066CE0-6EE7-9B47-8915-90726E0ED90C}" type="parTrans" cxnId="{3BFAEC51-C11E-2F4E-A314-BF80303D5F7A}">
      <dgm:prSet/>
      <dgm:spPr/>
      <dgm:t>
        <a:bodyPr/>
        <a:lstStyle/>
        <a:p>
          <a:endParaRPr lang="en-US"/>
        </a:p>
      </dgm:t>
    </dgm:pt>
    <dgm:pt modelId="{71E49084-BF52-8B46-AC5A-B7C4AB2DCB3F}" type="sibTrans" cxnId="{3BFAEC51-C11E-2F4E-A314-BF80303D5F7A}">
      <dgm:prSet/>
      <dgm:spPr/>
      <dgm:t>
        <a:bodyPr/>
        <a:lstStyle/>
        <a:p>
          <a:endParaRPr lang="en-US"/>
        </a:p>
      </dgm:t>
    </dgm:pt>
    <dgm:pt modelId="{A1D49F2C-2E4D-924A-A807-460D2840F873}" type="pres">
      <dgm:prSet presAssocID="{55DB1178-0CD2-4444-B95B-C97D03539277}" presName="Name0" presStyleCnt="0">
        <dgm:presLayoutVars>
          <dgm:dir/>
          <dgm:resizeHandles val="exact"/>
        </dgm:presLayoutVars>
      </dgm:prSet>
      <dgm:spPr/>
      <dgm:t>
        <a:bodyPr/>
        <a:lstStyle/>
        <a:p>
          <a:endParaRPr lang="en-US"/>
        </a:p>
      </dgm:t>
    </dgm:pt>
    <dgm:pt modelId="{035C06A9-2107-2845-801E-F9DCE4F66061}" type="pres">
      <dgm:prSet presAssocID="{16F747CF-A490-684F-B7C3-78196B203C1B}" presName="node" presStyleLbl="node1" presStyleIdx="0" presStyleCnt="8">
        <dgm:presLayoutVars>
          <dgm:bulletEnabled val="1"/>
        </dgm:presLayoutVars>
      </dgm:prSet>
      <dgm:spPr/>
      <dgm:t>
        <a:bodyPr/>
        <a:lstStyle/>
        <a:p>
          <a:endParaRPr lang="en-US"/>
        </a:p>
      </dgm:t>
    </dgm:pt>
    <dgm:pt modelId="{8F8F1903-6848-8344-9882-850C2A692E6B}" type="pres">
      <dgm:prSet presAssocID="{9F4DF541-F0D2-BB47-8336-FBEDC0CEDE20}" presName="sibTrans" presStyleLbl="sibTrans1D1" presStyleIdx="0" presStyleCnt="7"/>
      <dgm:spPr/>
      <dgm:t>
        <a:bodyPr/>
        <a:lstStyle/>
        <a:p>
          <a:endParaRPr lang="en-US"/>
        </a:p>
      </dgm:t>
    </dgm:pt>
    <dgm:pt modelId="{4DDC16A1-115E-7440-9A20-517744381B2C}" type="pres">
      <dgm:prSet presAssocID="{9F4DF541-F0D2-BB47-8336-FBEDC0CEDE20}" presName="connectorText" presStyleLbl="sibTrans1D1" presStyleIdx="0" presStyleCnt="7"/>
      <dgm:spPr/>
      <dgm:t>
        <a:bodyPr/>
        <a:lstStyle/>
        <a:p>
          <a:endParaRPr lang="en-US"/>
        </a:p>
      </dgm:t>
    </dgm:pt>
    <dgm:pt modelId="{29B0591B-8FC6-644C-B7A3-DFE696F8D6C4}" type="pres">
      <dgm:prSet presAssocID="{6AA67E0C-4AD8-714D-BFAF-65A3BB7BFB34}" presName="node" presStyleLbl="node1" presStyleIdx="1" presStyleCnt="8" custLinFactNeighborY="-967">
        <dgm:presLayoutVars>
          <dgm:bulletEnabled val="1"/>
        </dgm:presLayoutVars>
      </dgm:prSet>
      <dgm:spPr/>
      <dgm:t>
        <a:bodyPr/>
        <a:lstStyle/>
        <a:p>
          <a:endParaRPr lang="en-US"/>
        </a:p>
      </dgm:t>
    </dgm:pt>
    <dgm:pt modelId="{931F5ABB-F225-E242-B3B0-9DC5F902A3D0}" type="pres">
      <dgm:prSet presAssocID="{1257082E-1131-364D-B139-FA391248E3B8}" presName="sibTrans" presStyleLbl="sibTrans1D1" presStyleIdx="1" presStyleCnt="7"/>
      <dgm:spPr/>
      <dgm:t>
        <a:bodyPr/>
        <a:lstStyle/>
        <a:p>
          <a:endParaRPr lang="en-US"/>
        </a:p>
      </dgm:t>
    </dgm:pt>
    <dgm:pt modelId="{731C3316-E5B0-6C4C-BA5A-094DB47A0C86}" type="pres">
      <dgm:prSet presAssocID="{1257082E-1131-364D-B139-FA391248E3B8}" presName="connectorText" presStyleLbl="sibTrans1D1" presStyleIdx="1" presStyleCnt="7"/>
      <dgm:spPr/>
      <dgm:t>
        <a:bodyPr/>
        <a:lstStyle/>
        <a:p>
          <a:endParaRPr lang="en-US"/>
        </a:p>
      </dgm:t>
    </dgm:pt>
    <dgm:pt modelId="{9AEB9CC0-BF0A-714C-866F-E613F3C544C0}" type="pres">
      <dgm:prSet presAssocID="{112A147F-1DDA-5F49-9EAC-EEC4B90042F9}" presName="node" presStyleLbl="node1" presStyleIdx="2" presStyleCnt="8" custLinFactNeighborX="266" custLinFactNeighborY="-1114">
        <dgm:presLayoutVars>
          <dgm:bulletEnabled val="1"/>
        </dgm:presLayoutVars>
      </dgm:prSet>
      <dgm:spPr/>
      <dgm:t>
        <a:bodyPr/>
        <a:lstStyle/>
        <a:p>
          <a:endParaRPr lang="en-US"/>
        </a:p>
      </dgm:t>
    </dgm:pt>
    <dgm:pt modelId="{CAC9103D-E5F1-0D47-AC47-F1BE9A73E173}" type="pres">
      <dgm:prSet presAssocID="{5B0A5F26-8E7C-D042-8B44-D3DBF98E943F}" presName="sibTrans" presStyleLbl="sibTrans1D1" presStyleIdx="2" presStyleCnt="7"/>
      <dgm:spPr/>
      <dgm:t>
        <a:bodyPr/>
        <a:lstStyle/>
        <a:p>
          <a:endParaRPr lang="en-US"/>
        </a:p>
      </dgm:t>
    </dgm:pt>
    <dgm:pt modelId="{9F2498AA-1D29-694E-BE58-84CAEB093952}" type="pres">
      <dgm:prSet presAssocID="{5B0A5F26-8E7C-D042-8B44-D3DBF98E943F}" presName="connectorText" presStyleLbl="sibTrans1D1" presStyleIdx="2" presStyleCnt="7"/>
      <dgm:spPr/>
      <dgm:t>
        <a:bodyPr/>
        <a:lstStyle/>
        <a:p>
          <a:endParaRPr lang="en-US"/>
        </a:p>
      </dgm:t>
    </dgm:pt>
    <dgm:pt modelId="{B69AF680-BA35-FB44-A213-A78EE8CD46C3}" type="pres">
      <dgm:prSet presAssocID="{1B63FE43-A436-2340-89F4-5363F33842E9}" presName="node" presStyleLbl="node1" presStyleIdx="3" presStyleCnt="8">
        <dgm:presLayoutVars>
          <dgm:bulletEnabled val="1"/>
        </dgm:presLayoutVars>
      </dgm:prSet>
      <dgm:spPr/>
      <dgm:t>
        <a:bodyPr/>
        <a:lstStyle/>
        <a:p>
          <a:endParaRPr lang="en-US"/>
        </a:p>
      </dgm:t>
    </dgm:pt>
    <dgm:pt modelId="{79456AB2-3BC0-044E-8F47-CDA972DFC169}" type="pres">
      <dgm:prSet presAssocID="{FD458850-6B95-A647-983A-ABE4DE89A1DE}" presName="sibTrans" presStyleLbl="sibTrans1D1" presStyleIdx="3" presStyleCnt="7"/>
      <dgm:spPr/>
      <dgm:t>
        <a:bodyPr/>
        <a:lstStyle/>
        <a:p>
          <a:endParaRPr lang="en-US"/>
        </a:p>
      </dgm:t>
    </dgm:pt>
    <dgm:pt modelId="{66A759A1-167F-8945-9F96-AB9BF192D0C5}" type="pres">
      <dgm:prSet presAssocID="{FD458850-6B95-A647-983A-ABE4DE89A1DE}" presName="connectorText" presStyleLbl="sibTrans1D1" presStyleIdx="3" presStyleCnt="7"/>
      <dgm:spPr/>
      <dgm:t>
        <a:bodyPr/>
        <a:lstStyle/>
        <a:p>
          <a:endParaRPr lang="en-US"/>
        </a:p>
      </dgm:t>
    </dgm:pt>
    <dgm:pt modelId="{515F1FF8-6D4D-0C4B-9D1E-30436B7ED483}" type="pres">
      <dgm:prSet presAssocID="{98880432-76BC-534F-ADC7-143B553039E3}" presName="node" presStyleLbl="node1" presStyleIdx="4" presStyleCnt="8" custLinFactNeighborY="0">
        <dgm:presLayoutVars>
          <dgm:bulletEnabled val="1"/>
        </dgm:presLayoutVars>
      </dgm:prSet>
      <dgm:spPr/>
      <dgm:t>
        <a:bodyPr/>
        <a:lstStyle/>
        <a:p>
          <a:endParaRPr lang="en-US"/>
        </a:p>
      </dgm:t>
    </dgm:pt>
    <dgm:pt modelId="{7C6B45AC-D727-E84E-9CBE-4348BF0DCCE4}" type="pres">
      <dgm:prSet presAssocID="{44C99575-6563-544F-A814-8592F68F1446}" presName="sibTrans" presStyleLbl="sibTrans1D1" presStyleIdx="4" presStyleCnt="7"/>
      <dgm:spPr/>
      <dgm:t>
        <a:bodyPr/>
        <a:lstStyle/>
        <a:p>
          <a:endParaRPr lang="en-US"/>
        </a:p>
      </dgm:t>
    </dgm:pt>
    <dgm:pt modelId="{B5A85B4A-5A09-3747-BD22-8E4D970A225B}" type="pres">
      <dgm:prSet presAssocID="{44C99575-6563-544F-A814-8592F68F1446}" presName="connectorText" presStyleLbl="sibTrans1D1" presStyleIdx="4" presStyleCnt="7"/>
      <dgm:spPr/>
      <dgm:t>
        <a:bodyPr/>
        <a:lstStyle/>
        <a:p>
          <a:endParaRPr lang="en-US"/>
        </a:p>
      </dgm:t>
    </dgm:pt>
    <dgm:pt modelId="{3BE2053E-15AB-D749-BCC7-3A4A0B34CC7C}" type="pres">
      <dgm:prSet presAssocID="{E6DBBDF2-E22B-4047-983F-FB6DD63A9FE4}" presName="node" presStyleLbl="node1" presStyleIdx="5" presStyleCnt="8">
        <dgm:presLayoutVars>
          <dgm:bulletEnabled val="1"/>
        </dgm:presLayoutVars>
      </dgm:prSet>
      <dgm:spPr/>
      <dgm:t>
        <a:bodyPr/>
        <a:lstStyle/>
        <a:p>
          <a:endParaRPr lang="en-US"/>
        </a:p>
      </dgm:t>
    </dgm:pt>
    <dgm:pt modelId="{F7060E4B-7F17-E04F-B951-146A56591EFB}" type="pres">
      <dgm:prSet presAssocID="{71E49084-BF52-8B46-AC5A-B7C4AB2DCB3F}" presName="sibTrans" presStyleLbl="sibTrans1D1" presStyleIdx="5" presStyleCnt="7"/>
      <dgm:spPr/>
      <dgm:t>
        <a:bodyPr/>
        <a:lstStyle/>
        <a:p>
          <a:endParaRPr lang="en-US"/>
        </a:p>
      </dgm:t>
    </dgm:pt>
    <dgm:pt modelId="{D909CC53-5E94-594A-A884-DF5046D2F0CA}" type="pres">
      <dgm:prSet presAssocID="{71E49084-BF52-8B46-AC5A-B7C4AB2DCB3F}" presName="connectorText" presStyleLbl="sibTrans1D1" presStyleIdx="5" presStyleCnt="7"/>
      <dgm:spPr/>
      <dgm:t>
        <a:bodyPr/>
        <a:lstStyle/>
        <a:p>
          <a:endParaRPr lang="en-US"/>
        </a:p>
      </dgm:t>
    </dgm:pt>
    <dgm:pt modelId="{44F3C629-E9B7-8943-98E9-2E63483E655F}" type="pres">
      <dgm:prSet presAssocID="{8B9AC5C3-F54D-D84D-BD00-7CDBF6130085}" presName="node" presStyleLbl="node1" presStyleIdx="6" presStyleCnt="8">
        <dgm:presLayoutVars>
          <dgm:bulletEnabled val="1"/>
        </dgm:presLayoutVars>
      </dgm:prSet>
      <dgm:spPr/>
      <dgm:t>
        <a:bodyPr/>
        <a:lstStyle/>
        <a:p>
          <a:endParaRPr lang="en-US"/>
        </a:p>
      </dgm:t>
    </dgm:pt>
    <dgm:pt modelId="{7B876E46-4B67-684F-8851-5EF56FB58E54}" type="pres">
      <dgm:prSet presAssocID="{2568EA68-1154-4249-B03D-6E0106432981}" presName="sibTrans" presStyleLbl="sibTrans1D1" presStyleIdx="6" presStyleCnt="7"/>
      <dgm:spPr/>
      <dgm:t>
        <a:bodyPr/>
        <a:lstStyle/>
        <a:p>
          <a:endParaRPr lang="en-US"/>
        </a:p>
      </dgm:t>
    </dgm:pt>
    <dgm:pt modelId="{48586D10-963B-3E42-9E16-421CD397B96B}" type="pres">
      <dgm:prSet presAssocID="{2568EA68-1154-4249-B03D-6E0106432981}" presName="connectorText" presStyleLbl="sibTrans1D1" presStyleIdx="6" presStyleCnt="7"/>
      <dgm:spPr/>
      <dgm:t>
        <a:bodyPr/>
        <a:lstStyle/>
        <a:p>
          <a:endParaRPr lang="en-US"/>
        </a:p>
      </dgm:t>
    </dgm:pt>
    <dgm:pt modelId="{F6965C68-EDD2-5A4A-A03C-755A26B4E844}" type="pres">
      <dgm:prSet presAssocID="{4ED5680D-0C9A-DF4C-9056-2091ADEC6DE1}" presName="node" presStyleLbl="node1" presStyleIdx="7" presStyleCnt="8">
        <dgm:presLayoutVars>
          <dgm:bulletEnabled val="1"/>
        </dgm:presLayoutVars>
      </dgm:prSet>
      <dgm:spPr/>
      <dgm:t>
        <a:bodyPr/>
        <a:lstStyle/>
        <a:p>
          <a:endParaRPr lang="en-US"/>
        </a:p>
      </dgm:t>
    </dgm:pt>
  </dgm:ptLst>
  <dgm:cxnLst>
    <dgm:cxn modelId="{31EB8830-77D4-D345-ABC9-31D2D5163968}" srcId="{55DB1178-0CD2-4444-B95B-C97D03539277}" destId="{112A147F-1DDA-5F49-9EAC-EEC4B90042F9}" srcOrd="2" destOrd="0" parTransId="{1DA91F09-8321-494A-BEA0-8625971B094D}" sibTransId="{5B0A5F26-8E7C-D042-8B44-D3DBF98E943F}"/>
    <dgm:cxn modelId="{77072318-0864-124B-AE69-BA035856384B}" type="presOf" srcId="{FD458850-6B95-A647-983A-ABE4DE89A1DE}" destId="{79456AB2-3BC0-044E-8F47-CDA972DFC169}" srcOrd="0" destOrd="0" presId="urn:microsoft.com/office/officeart/2005/8/layout/bProcess3"/>
    <dgm:cxn modelId="{C70BEF5A-DC70-0241-A907-CAFC9BA5C393}" type="presOf" srcId="{112A147F-1DDA-5F49-9EAC-EEC4B90042F9}" destId="{9AEB9CC0-BF0A-714C-866F-E613F3C544C0}" srcOrd="0" destOrd="0" presId="urn:microsoft.com/office/officeart/2005/8/layout/bProcess3"/>
    <dgm:cxn modelId="{8A80A165-5760-B148-9F61-D9C2C07D96C3}" srcId="{55DB1178-0CD2-4444-B95B-C97D03539277}" destId="{4ED5680D-0C9A-DF4C-9056-2091ADEC6DE1}" srcOrd="7" destOrd="0" parTransId="{AFF1DE1F-922F-4548-AEA1-B902B094DCD0}" sibTransId="{F18AB75E-CC63-044E-A179-8B2841541246}"/>
    <dgm:cxn modelId="{5E0C9454-710A-9E4C-AAF9-131E9788C431}" type="presOf" srcId="{16F747CF-A490-684F-B7C3-78196B203C1B}" destId="{035C06A9-2107-2845-801E-F9DCE4F66061}" srcOrd="0" destOrd="0" presId="urn:microsoft.com/office/officeart/2005/8/layout/bProcess3"/>
    <dgm:cxn modelId="{FBA41185-B046-7F43-B8B3-B3E1D6CD717F}" type="presOf" srcId="{44C99575-6563-544F-A814-8592F68F1446}" destId="{B5A85B4A-5A09-3747-BD22-8E4D970A225B}" srcOrd="1" destOrd="0" presId="urn:microsoft.com/office/officeart/2005/8/layout/bProcess3"/>
    <dgm:cxn modelId="{02F7A863-CC76-804F-BEE1-92213B67524E}" type="presOf" srcId="{71E49084-BF52-8B46-AC5A-B7C4AB2DCB3F}" destId="{D909CC53-5E94-594A-A884-DF5046D2F0CA}" srcOrd="1" destOrd="0" presId="urn:microsoft.com/office/officeart/2005/8/layout/bProcess3"/>
    <dgm:cxn modelId="{25AD5A9C-461B-F944-AB8B-428C81132367}" type="presOf" srcId="{9F4DF541-F0D2-BB47-8336-FBEDC0CEDE20}" destId="{4DDC16A1-115E-7440-9A20-517744381B2C}" srcOrd="1" destOrd="0" presId="urn:microsoft.com/office/officeart/2005/8/layout/bProcess3"/>
    <dgm:cxn modelId="{9057F8C5-AB88-5141-A7F9-0B417C4A9157}" type="presOf" srcId="{1B63FE43-A436-2340-89F4-5363F33842E9}" destId="{B69AF680-BA35-FB44-A213-A78EE8CD46C3}" srcOrd="0" destOrd="0" presId="urn:microsoft.com/office/officeart/2005/8/layout/bProcess3"/>
    <dgm:cxn modelId="{BAAADA9C-C7A7-984A-BBA6-B36AAF9CD38E}" type="presOf" srcId="{5B0A5F26-8E7C-D042-8B44-D3DBF98E943F}" destId="{CAC9103D-E5F1-0D47-AC47-F1BE9A73E173}" srcOrd="0" destOrd="0" presId="urn:microsoft.com/office/officeart/2005/8/layout/bProcess3"/>
    <dgm:cxn modelId="{BC5691A6-D2CB-7048-9698-71C1F9620822}" type="presOf" srcId="{9F4DF541-F0D2-BB47-8336-FBEDC0CEDE20}" destId="{8F8F1903-6848-8344-9882-850C2A692E6B}" srcOrd="0" destOrd="0" presId="urn:microsoft.com/office/officeart/2005/8/layout/bProcess3"/>
    <dgm:cxn modelId="{CFF3C83E-CF8F-AE43-8121-C16E50D4B654}" type="presOf" srcId="{71E49084-BF52-8B46-AC5A-B7C4AB2DCB3F}" destId="{F7060E4B-7F17-E04F-B951-146A56591EFB}" srcOrd="0" destOrd="0" presId="urn:microsoft.com/office/officeart/2005/8/layout/bProcess3"/>
    <dgm:cxn modelId="{4CDA6735-B322-E546-8CC9-5E732CA79941}" type="presOf" srcId="{2568EA68-1154-4249-B03D-6E0106432981}" destId="{48586D10-963B-3E42-9E16-421CD397B96B}" srcOrd="1" destOrd="0" presId="urn:microsoft.com/office/officeart/2005/8/layout/bProcess3"/>
    <dgm:cxn modelId="{1F9936D1-0674-5644-950E-16A2802FD744}" type="presOf" srcId="{5B0A5F26-8E7C-D042-8B44-D3DBF98E943F}" destId="{9F2498AA-1D29-694E-BE58-84CAEB093952}" srcOrd="1" destOrd="0" presId="urn:microsoft.com/office/officeart/2005/8/layout/bProcess3"/>
    <dgm:cxn modelId="{93A9E451-3299-8148-8E08-D03DCEFF0E19}" type="presOf" srcId="{E6DBBDF2-E22B-4047-983F-FB6DD63A9FE4}" destId="{3BE2053E-15AB-D749-BCC7-3A4A0B34CC7C}" srcOrd="0" destOrd="0" presId="urn:microsoft.com/office/officeart/2005/8/layout/bProcess3"/>
    <dgm:cxn modelId="{36BDC859-C7A2-4B40-8C37-75EB09E1B2FA}" srcId="{55DB1178-0CD2-4444-B95B-C97D03539277}" destId="{16F747CF-A490-684F-B7C3-78196B203C1B}" srcOrd="0" destOrd="0" parTransId="{DC8FFF53-CDC6-A145-B70F-C6663FA208F8}" sibTransId="{9F4DF541-F0D2-BB47-8336-FBEDC0CEDE20}"/>
    <dgm:cxn modelId="{839923CB-42D2-B84A-8711-9CA0997E5F03}" type="presOf" srcId="{4ED5680D-0C9A-DF4C-9056-2091ADEC6DE1}" destId="{F6965C68-EDD2-5A4A-A03C-755A26B4E844}" srcOrd="0" destOrd="0" presId="urn:microsoft.com/office/officeart/2005/8/layout/bProcess3"/>
    <dgm:cxn modelId="{3279E23A-23B3-6F45-A427-582CA94EF72E}" type="presOf" srcId="{55DB1178-0CD2-4444-B95B-C97D03539277}" destId="{A1D49F2C-2E4D-924A-A807-460D2840F873}" srcOrd="0" destOrd="0" presId="urn:microsoft.com/office/officeart/2005/8/layout/bProcess3"/>
    <dgm:cxn modelId="{1ED824E6-665D-EE4D-82C1-482D68C2818F}" type="presOf" srcId="{6AA67E0C-4AD8-714D-BFAF-65A3BB7BFB34}" destId="{29B0591B-8FC6-644C-B7A3-DFE696F8D6C4}" srcOrd="0" destOrd="0" presId="urn:microsoft.com/office/officeart/2005/8/layout/bProcess3"/>
    <dgm:cxn modelId="{CE185C76-9619-944D-8D92-1E6A05665608}" type="presOf" srcId="{44C99575-6563-544F-A814-8592F68F1446}" destId="{7C6B45AC-D727-E84E-9CBE-4348BF0DCCE4}" srcOrd="0" destOrd="0" presId="urn:microsoft.com/office/officeart/2005/8/layout/bProcess3"/>
    <dgm:cxn modelId="{C6B316DA-05FA-CF4B-AC8A-20B0B0633EA8}" type="presOf" srcId="{1257082E-1131-364D-B139-FA391248E3B8}" destId="{931F5ABB-F225-E242-B3B0-9DC5F902A3D0}" srcOrd="0" destOrd="0" presId="urn:microsoft.com/office/officeart/2005/8/layout/bProcess3"/>
    <dgm:cxn modelId="{6D8899A1-55CF-614B-B757-55C0FDB36146}" type="presOf" srcId="{FD458850-6B95-A647-983A-ABE4DE89A1DE}" destId="{66A759A1-167F-8945-9F96-AB9BF192D0C5}" srcOrd="1" destOrd="0" presId="urn:microsoft.com/office/officeart/2005/8/layout/bProcess3"/>
    <dgm:cxn modelId="{F32C92D1-9254-5A45-A663-06B9D517BE97}" type="presOf" srcId="{8B9AC5C3-F54D-D84D-BD00-7CDBF6130085}" destId="{44F3C629-E9B7-8943-98E9-2E63483E655F}" srcOrd="0" destOrd="0" presId="urn:microsoft.com/office/officeart/2005/8/layout/bProcess3"/>
    <dgm:cxn modelId="{3BFAEC51-C11E-2F4E-A314-BF80303D5F7A}" srcId="{55DB1178-0CD2-4444-B95B-C97D03539277}" destId="{E6DBBDF2-E22B-4047-983F-FB6DD63A9FE4}" srcOrd="5" destOrd="0" parTransId="{92066CE0-6EE7-9B47-8915-90726E0ED90C}" sibTransId="{71E49084-BF52-8B46-AC5A-B7C4AB2DCB3F}"/>
    <dgm:cxn modelId="{78DCD453-E5F0-B24D-8BDE-4253348ED3E7}" srcId="{55DB1178-0CD2-4444-B95B-C97D03539277}" destId="{98880432-76BC-534F-ADC7-143B553039E3}" srcOrd="4" destOrd="0" parTransId="{BC55D885-ACAC-AB4B-8768-9B0CB347FBFA}" sibTransId="{44C99575-6563-544F-A814-8592F68F1446}"/>
    <dgm:cxn modelId="{5B342850-97C5-0040-A7C4-9D814802CB96}" type="presOf" srcId="{98880432-76BC-534F-ADC7-143B553039E3}" destId="{515F1FF8-6D4D-0C4B-9D1E-30436B7ED483}" srcOrd="0" destOrd="0" presId="urn:microsoft.com/office/officeart/2005/8/layout/bProcess3"/>
    <dgm:cxn modelId="{A49BE83D-2FCE-764F-9288-4AAE72481AC3}" srcId="{55DB1178-0CD2-4444-B95B-C97D03539277}" destId="{6AA67E0C-4AD8-714D-BFAF-65A3BB7BFB34}" srcOrd="1" destOrd="0" parTransId="{8E6BD86B-9984-8446-8B51-F73B28B06351}" sibTransId="{1257082E-1131-364D-B139-FA391248E3B8}"/>
    <dgm:cxn modelId="{E2C7C75F-9C5E-C340-9D32-372695D1F182}" type="presOf" srcId="{2568EA68-1154-4249-B03D-6E0106432981}" destId="{7B876E46-4B67-684F-8851-5EF56FB58E54}" srcOrd="0" destOrd="0" presId="urn:microsoft.com/office/officeart/2005/8/layout/bProcess3"/>
    <dgm:cxn modelId="{607C9F8A-BA50-4B4F-814C-330F0F7CF073}" srcId="{55DB1178-0CD2-4444-B95B-C97D03539277}" destId="{1B63FE43-A436-2340-89F4-5363F33842E9}" srcOrd="3" destOrd="0" parTransId="{7ED5B83F-5E6F-9B4A-B633-09B097F63E57}" sibTransId="{FD458850-6B95-A647-983A-ABE4DE89A1DE}"/>
    <dgm:cxn modelId="{B9E725BB-B5F8-064D-8F15-C0C7E807BF3B}" srcId="{55DB1178-0CD2-4444-B95B-C97D03539277}" destId="{8B9AC5C3-F54D-D84D-BD00-7CDBF6130085}" srcOrd="6" destOrd="0" parTransId="{8A395DE5-320F-224A-9C8D-852367CFAB2C}" sibTransId="{2568EA68-1154-4249-B03D-6E0106432981}"/>
    <dgm:cxn modelId="{DAAA465D-DAAF-4241-A832-A7DA49126DDA}" type="presOf" srcId="{1257082E-1131-364D-B139-FA391248E3B8}" destId="{731C3316-E5B0-6C4C-BA5A-094DB47A0C86}" srcOrd="1" destOrd="0" presId="urn:microsoft.com/office/officeart/2005/8/layout/bProcess3"/>
    <dgm:cxn modelId="{3C39BDF0-800B-5546-8EBE-97CBF2F56F29}" type="presParOf" srcId="{A1D49F2C-2E4D-924A-A807-460D2840F873}" destId="{035C06A9-2107-2845-801E-F9DCE4F66061}" srcOrd="0" destOrd="0" presId="urn:microsoft.com/office/officeart/2005/8/layout/bProcess3"/>
    <dgm:cxn modelId="{C80F62F1-106C-F748-A05C-92AD7EF4EE50}" type="presParOf" srcId="{A1D49F2C-2E4D-924A-A807-460D2840F873}" destId="{8F8F1903-6848-8344-9882-850C2A692E6B}" srcOrd="1" destOrd="0" presId="urn:microsoft.com/office/officeart/2005/8/layout/bProcess3"/>
    <dgm:cxn modelId="{E0A2A4EE-763D-4A40-A255-77B4427C8AFA}" type="presParOf" srcId="{8F8F1903-6848-8344-9882-850C2A692E6B}" destId="{4DDC16A1-115E-7440-9A20-517744381B2C}" srcOrd="0" destOrd="0" presId="urn:microsoft.com/office/officeart/2005/8/layout/bProcess3"/>
    <dgm:cxn modelId="{A68B252A-C595-7E4D-8173-5A0496E1C7B6}" type="presParOf" srcId="{A1D49F2C-2E4D-924A-A807-460D2840F873}" destId="{29B0591B-8FC6-644C-B7A3-DFE696F8D6C4}" srcOrd="2" destOrd="0" presId="urn:microsoft.com/office/officeart/2005/8/layout/bProcess3"/>
    <dgm:cxn modelId="{860D9D84-D329-4040-958B-330EDA4FF5BC}" type="presParOf" srcId="{A1D49F2C-2E4D-924A-A807-460D2840F873}" destId="{931F5ABB-F225-E242-B3B0-9DC5F902A3D0}" srcOrd="3" destOrd="0" presId="urn:microsoft.com/office/officeart/2005/8/layout/bProcess3"/>
    <dgm:cxn modelId="{16B8DB52-7E74-9842-B71E-B2A49489CF91}" type="presParOf" srcId="{931F5ABB-F225-E242-B3B0-9DC5F902A3D0}" destId="{731C3316-E5B0-6C4C-BA5A-094DB47A0C86}" srcOrd="0" destOrd="0" presId="urn:microsoft.com/office/officeart/2005/8/layout/bProcess3"/>
    <dgm:cxn modelId="{99A37B3F-1C08-EE47-BC50-736765E61344}" type="presParOf" srcId="{A1D49F2C-2E4D-924A-A807-460D2840F873}" destId="{9AEB9CC0-BF0A-714C-866F-E613F3C544C0}" srcOrd="4" destOrd="0" presId="urn:microsoft.com/office/officeart/2005/8/layout/bProcess3"/>
    <dgm:cxn modelId="{6372FEE2-D1C0-3D43-A60F-0C35403FF89A}" type="presParOf" srcId="{A1D49F2C-2E4D-924A-A807-460D2840F873}" destId="{CAC9103D-E5F1-0D47-AC47-F1BE9A73E173}" srcOrd="5" destOrd="0" presId="urn:microsoft.com/office/officeart/2005/8/layout/bProcess3"/>
    <dgm:cxn modelId="{A8D46179-1C42-D444-9941-DDABCF67A5D4}" type="presParOf" srcId="{CAC9103D-E5F1-0D47-AC47-F1BE9A73E173}" destId="{9F2498AA-1D29-694E-BE58-84CAEB093952}" srcOrd="0" destOrd="0" presId="urn:microsoft.com/office/officeart/2005/8/layout/bProcess3"/>
    <dgm:cxn modelId="{9D2D0198-4FE1-014D-90F0-3BE568E1C061}" type="presParOf" srcId="{A1D49F2C-2E4D-924A-A807-460D2840F873}" destId="{B69AF680-BA35-FB44-A213-A78EE8CD46C3}" srcOrd="6" destOrd="0" presId="urn:microsoft.com/office/officeart/2005/8/layout/bProcess3"/>
    <dgm:cxn modelId="{AE398982-22E3-DE43-AE26-33E55C6EE0EB}" type="presParOf" srcId="{A1D49F2C-2E4D-924A-A807-460D2840F873}" destId="{79456AB2-3BC0-044E-8F47-CDA972DFC169}" srcOrd="7" destOrd="0" presId="urn:microsoft.com/office/officeart/2005/8/layout/bProcess3"/>
    <dgm:cxn modelId="{D47D7EB0-6CFC-3A4C-A9E6-042821C2E0C5}" type="presParOf" srcId="{79456AB2-3BC0-044E-8F47-CDA972DFC169}" destId="{66A759A1-167F-8945-9F96-AB9BF192D0C5}" srcOrd="0" destOrd="0" presId="urn:microsoft.com/office/officeart/2005/8/layout/bProcess3"/>
    <dgm:cxn modelId="{33A34325-7205-4E4D-AD88-949968F0B561}" type="presParOf" srcId="{A1D49F2C-2E4D-924A-A807-460D2840F873}" destId="{515F1FF8-6D4D-0C4B-9D1E-30436B7ED483}" srcOrd="8" destOrd="0" presId="urn:microsoft.com/office/officeart/2005/8/layout/bProcess3"/>
    <dgm:cxn modelId="{F6C7BAC1-DDF5-6348-B63C-0672481E852A}" type="presParOf" srcId="{A1D49F2C-2E4D-924A-A807-460D2840F873}" destId="{7C6B45AC-D727-E84E-9CBE-4348BF0DCCE4}" srcOrd="9" destOrd="0" presId="urn:microsoft.com/office/officeart/2005/8/layout/bProcess3"/>
    <dgm:cxn modelId="{C8BB4A70-AB38-A54F-B10A-0DD5E74D5E44}" type="presParOf" srcId="{7C6B45AC-D727-E84E-9CBE-4348BF0DCCE4}" destId="{B5A85B4A-5A09-3747-BD22-8E4D970A225B}" srcOrd="0" destOrd="0" presId="urn:microsoft.com/office/officeart/2005/8/layout/bProcess3"/>
    <dgm:cxn modelId="{705B273A-70B1-7943-A137-B027E9AB28AB}" type="presParOf" srcId="{A1D49F2C-2E4D-924A-A807-460D2840F873}" destId="{3BE2053E-15AB-D749-BCC7-3A4A0B34CC7C}" srcOrd="10" destOrd="0" presId="urn:microsoft.com/office/officeart/2005/8/layout/bProcess3"/>
    <dgm:cxn modelId="{5445EF03-218F-1B4D-818F-28938051514F}" type="presParOf" srcId="{A1D49F2C-2E4D-924A-A807-460D2840F873}" destId="{F7060E4B-7F17-E04F-B951-146A56591EFB}" srcOrd="11" destOrd="0" presId="urn:microsoft.com/office/officeart/2005/8/layout/bProcess3"/>
    <dgm:cxn modelId="{D67B7D95-818D-B54A-8CB1-B63A7C30B1F3}" type="presParOf" srcId="{F7060E4B-7F17-E04F-B951-146A56591EFB}" destId="{D909CC53-5E94-594A-A884-DF5046D2F0CA}" srcOrd="0" destOrd="0" presId="urn:microsoft.com/office/officeart/2005/8/layout/bProcess3"/>
    <dgm:cxn modelId="{B4CC110F-E448-594E-9298-52BB7F48E583}" type="presParOf" srcId="{A1D49F2C-2E4D-924A-A807-460D2840F873}" destId="{44F3C629-E9B7-8943-98E9-2E63483E655F}" srcOrd="12" destOrd="0" presId="urn:microsoft.com/office/officeart/2005/8/layout/bProcess3"/>
    <dgm:cxn modelId="{D3DD4AED-27E9-774F-9FAE-96B1C735F054}" type="presParOf" srcId="{A1D49F2C-2E4D-924A-A807-460D2840F873}" destId="{7B876E46-4B67-684F-8851-5EF56FB58E54}" srcOrd="13" destOrd="0" presId="urn:microsoft.com/office/officeart/2005/8/layout/bProcess3"/>
    <dgm:cxn modelId="{481A2891-8C45-6544-9240-DDD6235EB43D}" type="presParOf" srcId="{7B876E46-4B67-684F-8851-5EF56FB58E54}" destId="{48586D10-963B-3E42-9E16-421CD397B96B}" srcOrd="0" destOrd="0" presId="urn:microsoft.com/office/officeart/2005/8/layout/bProcess3"/>
    <dgm:cxn modelId="{4C2160E3-1B85-644A-9221-C3884FA4522B}" type="presParOf" srcId="{A1D49F2C-2E4D-924A-A807-460D2840F873}" destId="{F6965C68-EDD2-5A4A-A03C-755A26B4E844}" srcOrd="14" destOrd="0" presId="urn:microsoft.com/office/officeart/2005/8/layout/bProcess3"/>
  </dgm:cxnLst>
  <dgm:bg>
    <a:effectLst>
      <a:outerShdw blurRad="50800" dist="317500" dir="2700000">
        <a:srgbClr val="000000">
          <a:alpha val="13000"/>
        </a:srgb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C5F0E-56AE-FA41-9F81-C6140FFC21EE}">
      <dsp:nvSpPr>
        <dsp:cNvPr id="0" name=""/>
        <dsp:cNvSpPr/>
      </dsp:nvSpPr>
      <dsp:spPr>
        <a:xfrm>
          <a:off x="4093" y="1284899"/>
          <a:ext cx="1861062" cy="93050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smtClean="0">
              <a:solidFill>
                <a:srgbClr val="000000"/>
              </a:solidFill>
            </a:rPr>
            <a:t>Comprehensive Assessments</a:t>
          </a:r>
          <a:endParaRPr lang="en-US" sz="1600" kern="1200" dirty="0">
            <a:solidFill>
              <a:srgbClr val="000000"/>
            </a:solidFill>
          </a:endParaRPr>
        </a:p>
      </dsp:txBody>
      <dsp:txXfrm>
        <a:off x="4093" y="1284899"/>
        <a:ext cx="1861062" cy="620339"/>
      </dsp:txXfrm>
    </dsp:sp>
    <dsp:sp modelId="{018EED06-3879-CE45-BB14-C82B018AE830}">
      <dsp:nvSpPr>
        <dsp:cNvPr id="0" name=""/>
        <dsp:cNvSpPr/>
      </dsp:nvSpPr>
      <dsp:spPr>
        <a:xfrm>
          <a:off x="385274" y="1905239"/>
          <a:ext cx="1861062" cy="17325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Executive</a:t>
          </a:r>
          <a:endParaRPr lang="en-US" sz="1600" kern="1200" dirty="0"/>
        </a:p>
        <a:p>
          <a:pPr marL="171450" lvl="1" indent="-171450" algn="l" defTabSz="711200">
            <a:lnSpc>
              <a:spcPct val="90000"/>
            </a:lnSpc>
            <a:spcBef>
              <a:spcPct val="0"/>
            </a:spcBef>
            <a:spcAft>
              <a:spcPct val="15000"/>
            </a:spcAft>
            <a:buChar char="••"/>
          </a:pPr>
          <a:r>
            <a:rPr lang="en-US" sz="1600" kern="1200" dirty="0" smtClean="0"/>
            <a:t>Market</a:t>
          </a:r>
          <a:endParaRPr lang="en-US" sz="1600" kern="1200" dirty="0"/>
        </a:p>
        <a:p>
          <a:pPr marL="342900" lvl="2" indent="-171450" algn="l" defTabSz="711200">
            <a:lnSpc>
              <a:spcPct val="90000"/>
            </a:lnSpc>
            <a:spcBef>
              <a:spcPct val="0"/>
            </a:spcBef>
            <a:spcAft>
              <a:spcPct val="15000"/>
            </a:spcAft>
            <a:buChar char="••"/>
          </a:pPr>
          <a:r>
            <a:rPr lang="en-US" sz="1600" kern="1200" dirty="0" smtClean="0"/>
            <a:t>External</a:t>
          </a:r>
          <a:endParaRPr lang="en-US" sz="1600" kern="1200" dirty="0"/>
        </a:p>
        <a:p>
          <a:pPr marL="342900" lvl="2" indent="-171450" algn="l" defTabSz="711200">
            <a:lnSpc>
              <a:spcPct val="90000"/>
            </a:lnSpc>
            <a:spcBef>
              <a:spcPct val="0"/>
            </a:spcBef>
            <a:spcAft>
              <a:spcPct val="15000"/>
            </a:spcAft>
            <a:buChar char="••"/>
          </a:pPr>
          <a:r>
            <a:rPr lang="en-US" sz="1600" kern="1200" dirty="0" smtClean="0"/>
            <a:t>Internal</a:t>
          </a:r>
          <a:endParaRPr lang="en-US" sz="1600" kern="1200" dirty="0"/>
        </a:p>
        <a:p>
          <a:pPr marL="171450" lvl="1" indent="-171450" algn="l" defTabSz="711200">
            <a:lnSpc>
              <a:spcPct val="90000"/>
            </a:lnSpc>
            <a:spcBef>
              <a:spcPct val="0"/>
            </a:spcBef>
            <a:spcAft>
              <a:spcPct val="15000"/>
            </a:spcAft>
            <a:buChar char="••"/>
          </a:pPr>
          <a:r>
            <a:rPr lang="en-US" sz="1600" kern="1200" dirty="0" smtClean="0"/>
            <a:t>Clinical </a:t>
          </a:r>
          <a:endParaRPr lang="en-US" sz="1600" kern="1200" dirty="0"/>
        </a:p>
      </dsp:txBody>
      <dsp:txXfrm>
        <a:off x="436017" y="1955982"/>
        <a:ext cx="1759576" cy="1631014"/>
      </dsp:txXfrm>
    </dsp:sp>
    <dsp:sp modelId="{E5E7CC73-60E4-9E4F-8B26-F60245603C0A}">
      <dsp:nvSpPr>
        <dsp:cNvPr id="0" name=""/>
        <dsp:cNvSpPr/>
      </dsp:nvSpPr>
      <dsp:spPr>
        <a:xfrm>
          <a:off x="2147286" y="1363394"/>
          <a:ext cx="598116" cy="463350"/>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147286" y="1456064"/>
        <a:ext cx="459111" cy="278010"/>
      </dsp:txXfrm>
    </dsp:sp>
    <dsp:sp modelId="{1E50032C-C3BA-3542-9573-D852994EFBEA}">
      <dsp:nvSpPr>
        <dsp:cNvPr id="0" name=""/>
        <dsp:cNvSpPr/>
      </dsp:nvSpPr>
      <dsp:spPr>
        <a:xfrm>
          <a:off x="2993677" y="1284899"/>
          <a:ext cx="1861062" cy="93050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rPr>
            <a:t>Advanced Program Development</a:t>
          </a:r>
          <a:endParaRPr lang="en-US" sz="1600" kern="1200" dirty="0">
            <a:solidFill>
              <a:schemeClr val="tx1"/>
            </a:solidFill>
          </a:endParaRPr>
        </a:p>
      </dsp:txBody>
      <dsp:txXfrm>
        <a:off x="2993677" y="1284899"/>
        <a:ext cx="1861062" cy="620339"/>
      </dsp:txXfrm>
    </dsp:sp>
    <dsp:sp modelId="{1201007B-DD6A-F642-9096-BECB487DEA08}">
      <dsp:nvSpPr>
        <dsp:cNvPr id="0" name=""/>
        <dsp:cNvSpPr/>
      </dsp:nvSpPr>
      <dsp:spPr>
        <a:xfrm>
          <a:off x="3374859" y="1905239"/>
          <a:ext cx="1861062" cy="17325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High Density Team Training</a:t>
          </a:r>
          <a:endParaRPr lang="en-US" sz="1600" kern="1200" dirty="0"/>
        </a:p>
        <a:p>
          <a:pPr marL="171450" lvl="1" indent="-171450" algn="l" defTabSz="711200">
            <a:lnSpc>
              <a:spcPct val="90000"/>
            </a:lnSpc>
            <a:spcBef>
              <a:spcPct val="0"/>
            </a:spcBef>
            <a:spcAft>
              <a:spcPct val="15000"/>
            </a:spcAft>
            <a:buChar char="••"/>
          </a:pPr>
          <a:r>
            <a:rPr lang="en-US" sz="1600" kern="1200" dirty="0" smtClean="0"/>
            <a:t>Advanced Clinical Support</a:t>
          </a:r>
          <a:endParaRPr lang="en-US" sz="1600" kern="1200" dirty="0"/>
        </a:p>
        <a:p>
          <a:pPr marL="171450" lvl="1" indent="-171450" algn="l" defTabSz="711200">
            <a:lnSpc>
              <a:spcPct val="90000"/>
            </a:lnSpc>
            <a:spcBef>
              <a:spcPct val="0"/>
            </a:spcBef>
            <a:spcAft>
              <a:spcPct val="15000"/>
            </a:spcAft>
            <a:buChar char="••"/>
          </a:pPr>
          <a:r>
            <a:rPr lang="en-US" sz="1600" kern="1200" dirty="0" smtClean="0"/>
            <a:t>Program Optimization</a:t>
          </a:r>
          <a:endParaRPr lang="en-US" sz="1600" kern="1200" dirty="0"/>
        </a:p>
      </dsp:txBody>
      <dsp:txXfrm>
        <a:off x="3425602" y="1955982"/>
        <a:ext cx="1759576" cy="1631014"/>
      </dsp:txXfrm>
    </dsp:sp>
    <dsp:sp modelId="{DA2C9616-E0F7-B642-8E58-C9C06BAA5E80}">
      <dsp:nvSpPr>
        <dsp:cNvPr id="0" name=""/>
        <dsp:cNvSpPr/>
      </dsp:nvSpPr>
      <dsp:spPr>
        <a:xfrm>
          <a:off x="5136871" y="1363394"/>
          <a:ext cx="598116" cy="463350"/>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136871" y="1456064"/>
        <a:ext cx="459111" cy="278010"/>
      </dsp:txXfrm>
    </dsp:sp>
    <dsp:sp modelId="{41E0F187-9B75-0F4E-9953-D2E7FC5AC6F7}">
      <dsp:nvSpPr>
        <dsp:cNvPr id="0" name=""/>
        <dsp:cNvSpPr/>
      </dsp:nvSpPr>
      <dsp:spPr>
        <a:xfrm>
          <a:off x="5983262" y="1284899"/>
          <a:ext cx="1861062" cy="93050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smtClean="0">
              <a:solidFill>
                <a:srgbClr val="000000"/>
              </a:solidFill>
            </a:rPr>
            <a:t>Precision Marketing</a:t>
          </a:r>
          <a:endParaRPr lang="en-US" sz="1600" kern="1200" dirty="0">
            <a:solidFill>
              <a:srgbClr val="000000"/>
            </a:solidFill>
          </a:endParaRPr>
        </a:p>
      </dsp:txBody>
      <dsp:txXfrm>
        <a:off x="5983262" y="1284899"/>
        <a:ext cx="1861062" cy="620339"/>
      </dsp:txXfrm>
    </dsp:sp>
    <dsp:sp modelId="{A2C79D75-2603-6049-AB25-49FA12D2361C}">
      <dsp:nvSpPr>
        <dsp:cNvPr id="0" name=""/>
        <dsp:cNvSpPr/>
      </dsp:nvSpPr>
      <dsp:spPr>
        <a:xfrm>
          <a:off x="6364443" y="1905239"/>
          <a:ext cx="1861062" cy="17325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Business Intelligence</a:t>
          </a:r>
          <a:endParaRPr lang="en-US" sz="1600" kern="1200" dirty="0"/>
        </a:p>
        <a:p>
          <a:pPr marL="171450" lvl="1" indent="-171450" algn="l" defTabSz="711200">
            <a:lnSpc>
              <a:spcPct val="90000"/>
            </a:lnSpc>
            <a:spcBef>
              <a:spcPct val="0"/>
            </a:spcBef>
            <a:spcAft>
              <a:spcPct val="15000"/>
            </a:spcAft>
            <a:buChar char="••"/>
          </a:pPr>
          <a:r>
            <a:rPr lang="en-US" sz="1600" kern="1200" dirty="0" smtClean="0"/>
            <a:t>Predictive Analytics</a:t>
          </a:r>
          <a:endParaRPr lang="en-US" sz="1600" kern="1200" dirty="0"/>
        </a:p>
      </dsp:txBody>
      <dsp:txXfrm>
        <a:off x="6415186" y="1955982"/>
        <a:ext cx="1759576" cy="1631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F1903-6848-8344-9882-850C2A692E6B}">
      <dsp:nvSpPr>
        <dsp:cNvPr id="0" name=""/>
        <dsp:cNvSpPr/>
      </dsp:nvSpPr>
      <dsp:spPr>
        <a:xfrm>
          <a:off x="2886200" y="820680"/>
          <a:ext cx="1070870" cy="91440"/>
        </a:xfrm>
        <a:custGeom>
          <a:avLst/>
          <a:gdLst/>
          <a:ahLst/>
          <a:cxnLst/>
          <a:rect l="0" t="0" r="0" b="0"/>
          <a:pathLst>
            <a:path>
              <a:moveTo>
                <a:pt x="0" y="45720"/>
              </a:moveTo>
              <a:lnTo>
                <a:pt x="1070870" y="45720"/>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3394099" y="863079"/>
        <a:ext cx="55073" cy="6642"/>
      </dsp:txXfrm>
    </dsp:sp>
    <dsp:sp modelId="{035C06A9-2107-2845-801E-F9DCE4F66061}">
      <dsp:nvSpPr>
        <dsp:cNvPr id="0" name=""/>
        <dsp:cNvSpPr/>
      </dsp:nvSpPr>
      <dsp:spPr>
        <a:xfrm>
          <a:off x="0" y="0"/>
          <a:ext cx="2888000" cy="1732800"/>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25400" dist="2032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Pre</a:t>
          </a:r>
          <a:r>
            <a:rPr lang="en-US" sz="1600" b="1" kern="1200" dirty="0" smtClean="0">
              <a:solidFill>
                <a:schemeClr val="tx1"/>
              </a:solidFill>
            </a:rPr>
            <a:t>-</a:t>
          </a:r>
          <a:r>
            <a:rPr lang="en-US" sz="1800" b="1" kern="1200" dirty="0" smtClean="0">
              <a:solidFill>
                <a:schemeClr val="tx1"/>
              </a:solidFill>
            </a:rPr>
            <a:t>Assessment</a:t>
          </a:r>
          <a:r>
            <a:rPr lang="en-US" sz="1600" b="1" kern="1200" dirty="0" smtClean="0">
              <a:solidFill>
                <a:schemeClr val="tx1"/>
              </a:solidFill>
            </a:rPr>
            <a:t> Guide</a:t>
          </a:r>
        </a:p>
      </dsp:txBody>
      <dsp:txXfrm>
        <a:off x="0" y="0"/>
        <a:ext cx="2888000" cy="1732800"/>
      </dsp:txXfrm>
    </dsp:sp>
    <dsp:sp modelId="{931F5ABB-F225-E242-B3B0-9DC5F902A3D0}">
      <dsp:nvSpPr>
        <dsp:cNvPr id="0" name=""/>
        <dsp:cNvSpPr/>
      </dsp:nvSpPr>
      <dsp:spPr>
        <a:xfrm>
          <a:off x="3438736" y="1731000"/>
          <a:ext cx="1994735" cy="635609"/>
        </a:xfrm>
        <a:custGeom>
          <a:avLst/>
          <a:gdLst/>
          <a:ahLst/>
          <a:cxnLst/>
          <a:rect l="0" t="0" r="0" b="0"/>
          <a:pathLst>
            <a:path>
              <a:moveTo>
                <a:pt x="1994735" y="0"/>
              </a:moveTo>
              <a:lnTo>
                <a:pt x="1994735" y="334904"/>
              </a:lnTo>
              <a:lnTo>
                <a:pt x="0" y="334904"/>
              </a:lnTo>
              <a:lnTo>
                <a:pt x="0" y="635609"/>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4383527" y="2045484"/>
        <a:ext cx="105152" cy="6642"/>
      </dsp:txXfrm>
    </dsp:sp>
    <dsp:sp modelId="{29B0591B-8FC6-644C-B7A3-DFE696F8D6C4}">
      <dsp:nvSpPr>
        <dsp:cNvPr id="0" name=""/>
        <dsp:cNvSpPr/>
      </dsp:nvSpPr>
      <dsp:spPr>
        <a:xfrm>
          <a:off x="3989471" y="0"/>
          <a:ext cx="2888000" cy="1732800"/>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25400" dist="2032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Interviews: C Level</a:t>
          </a:r>
        </a:p>
        <a:p>
          <a:pPr lvl="0" algn="ctr" defTabSz="800100">
            <a:lnSpc>
              <a:spcPct val="90000"/>
            </a:lnSpc>
            <a:spcBef>
              <a:spcPct val="0"/>
            </a:spcBef>
            <a:spcAft>
              <a:spcPct val="35000"/>
            </a:spcAft>
          </a:pPr>
          <a:r>
            <a:rPr lang="en-US" sz="1400" b="1" kern="1200" dirty="0" smtClean="0">
              <a:solidFill>
                <a:schemeClr val="tx1"/>
              </a:solidFill>
            </a:rPr>
            <a:t>(CEO, COO, CMO, CFO, CNO)</a:t>
          </a:r>
        </a:p>
      </dsp:txBody>
      <dsp:txXfrm>
        <a:off x="3989471" y="0"/>
        <a:ext cx="2888000" cy="1732800"/>
      </dsp:txXfrm>
    </dsp:sp>
    <dsp:sp modelId="{9AEB9CC0-BF0A-714C-866F-E613F3C544C0}">
      <dsp:nvSpPr>
        <dsp:cNvPr id="0" name=""/>
        <dsp:cNvSpPr/>
      </dsp:nvSpPr>
      <dsp:spPr>
        <a:xfrm>
          <a:off x="1994735" y="2399010"/>
          <a:ext cx="2888000" cy="1732800"/>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25400" dist="2032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Interviews</a:t>
          </a:r>
        </a:p>
        <a:p>
          <a:pPr lvl="0" algn="ctr" defTabSz="800100">
            <a:lnSpc>
              <a:spcPct val="90000"/>
            </a:lnSpc>
            <a:spcBef>
              <a:spcPct val="0"/>
            </a:spcBef>
            <a:spcAft>
              <a:spcPct val="35000"/>
            </a:spcAft>
          </a:pPr>
          <a:r>
            <a:rPr lang="en-US" sz="1200" b="1" kern="1200" dirty="0" smtClean="0">
              <a:solidFill>
                <a:schemeClr val="tx1"/>
              </a:solidFill>
            </a:rPr>
            <a:t> IDN Affiliate, VP Marketing, VP Foundations, VP Surgeon Recruiting etc. </a:t>
          </a:r>
          <a:endParaRPr lang="en-US" sz="1400" b="1" kern="1200" dirty="0" smtClean="0">
            <a:solidFill>
              <a:schemeClr val="tx1"/>
            </a:solidFill>
          </a:endParaRPr>
        </a:p>
      </dsp:txBody>
      <dsp:txXfrm>
        <a:off x="1994735" y="2399010"/>
        <a:ext cx="2888000" cy="1732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57700-351E-7C47-9F5A-782896282C1D}">
      <dsp:nvSpPr>
        <dsp:cNvPr id="0" name=""/>
        <dsp:cNvSpPr/>
      </dsp:nvSpPr>
      <dsp:spPr>
        <a:xfrm>
          <a:off x="2269869" y="1077442"/>
          <a:ext cx="497918" cy="91440"/>
        </a:xfrm>
        <a:custGeom>
          <a:avLst/>
          <a:gdLst/>
          <a:ahLst/>
          <a:cxnLst/>
          <a:rect l="0" t="0" r="0" b="0"/>
          <a:pathLst>
            <a:path>
              <a:moveTo>
                <a:pt x="0" y="45747"/>
              </a:moveTo>
              <a:lnTo>
                <a:pt x="266059" y="45747"/>
              </a:lnTo>
              <a:lnTo>
                <a:pt x="266059" y="45720"/>
              </a:lnTo>
              <a:lnTo>
                <a:pt x="497918" y="45720"/>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05616" y="1120550"/>
        <a:ext cx="26425" cy="5224"/>
      </dsp:txXfrm>
    </dsp:sp>
    <dsp:sp modelId="{EF17B688-4EA8-3F4F-A503-46DE979FB132}">
      <dsp:nvSpPr>
        <dsp:cNvPr id="0" name=""/>
        <dsp:cNvSpPr/>
      </dsp:nvSpPr>
      <dsp:spPr>
        <a:xfrm>
          <a:off x="0" y="441688"/>
          <a:ext cx="2271669" cy="1363001"/>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1778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Clinical Pre-Assessment</a:t>
          </a:r>
        </a:p>
      </dsp:txBody>
      <dsp:txXfrm>
        <a:off x="0" y="441688"/>
        <a:ext cx="2271669" cy="1363001"/>
      </dsp:txXfrm>
    </dsp:sp>
    <dsp:sp modelId="{8F8F1903-6848-8344-9882-850C2A692E6B}">
      <dsp:nvSpPr>
        <dsp:cNvPr id="0" name=""/>
        <dsp:cNvSpPr/>
      </dsp:nvSpPr>
      <dsp:spPr>
        <a:xfrm>
          <a:off x="5070058" y="1077442"/>
          <a:ext cx="491884" cy="91440"/>
        </a:xfrm>
        <a:custGeom>
          <a:avLst/>
          <a:gdLst/>
          <a:ahLst/>
          <a:cxnLst/>
          <a:rect l="0" t="0" r="0" b="0"/>
          <a:pathLst>
            <a:path>
              <a:moveTo>
                <a:pt x="0" y="45720"/>
              </a:moveTo>
              <a:lnTo>
                <a:pt x="491884" y="45720"/>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5302938" y="1120550"/>
        <a:ext cx="26124" cy="5224"/>
      </dsp:txXfrm>
    </dsp:sp>
    <dsp:sp modelId="{035C06A9-2107-2845-801E-F9DCE4F66061}">
      <dsp:nvSpPr>
        <dsp:cNvPr id="0" name=""/>
        <dsp:cNvSpPr/>
      </dsp:nvSpPr>
      <dsp:spPr>
        <a:xfrm>
          <a:off x="2800188" y="441661"/>
          <a:ext cx="2271669" cy="1363001"/>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1778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Procedure Volume Analysis by Specialty</a:t>
          </a:r>
          <a:endParaRPr lang="en-US" sz="1200" b="1" kern="1200" dirty="0" smtClean="0">
            <a:solidFill>
              <a:schemeClr val="tx1"/>
            </a:solidFill>
          </a:endParaRPr>
        </a:p>
      </dsp:txBody>
      <dsp:txXfrm>
        <a:off x="2800188" y="441661"/>
        <a:ext cx="2271669" cy="1363001"/>
      </dsp:txXfrm>
    </dsp:sp>
    <dsp:sp modelId="{931F5ABB-F225-E242-B3B0-9DC5F902A3D0}">
      <dsp:nvSpPr>
        <dsp:cNvPr id="0" name=""/>
        <dsp:cNvSpPr/>
      </dsp:nvSpPr>
      <dsp:spPr>
        <a:xfrm>
          <a:off x="1147912" y="1802863"/>
          <a:ext cx="5582265" cy="476700"/>
        </a:xfrm>
        <a:custGeom>
          <a:avLst/>
          <a:gdLst/>
          <a:ahLst/>
          <a:cxnLst/>
          <a:rect l="0" t="0" r="0" b="0"/>
          <a:pathLst>
            <a:path>
              <a:moveTo>
                <a:pt x="5582265" y="0"/>
              </a:moveTo>
              <a:lnTo>
                <a:pt x="5582265" y="255450"/>
              </a:lnTo>
              <a:lnTo>
                <a:pt x="0" y="255450"/>
              </a:lnTo>
              <a:lnTo>
                <a:pt x="0" y="476700"/>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3798913" y="2038601"/>
        <a:ext cx="280263" cy="5224"/>
      </dsp:txXfrm>
    </dsp:sp>
    <dsp:sp modelId="{29B0591B-8FC6-644C-B7A3-DFE696F8D6C4}">
      <dsp:nvSpPr>
        <dsp:cNvPr id="0" name=""/>
        <dsp:cNvSpPr/>
      </dsp:nvSpPr>
      <dsp:spPr>
        <a:xfrm>
          <a:off x="5594342" y="441661"/>
          <a:ext cx="2271669" cy="1363001"/>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1778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Training Analysis</a:t>
          </a:r>
        </a:p>
        <a:p>
          <a:pPr lvl="0" algn="ctr" defTabSz="711200">
            <a:lnSpc>
              <a:spcPct val="90000"/>
            </a:lnSpc>
            <a:spcBef>
              <a:spcPct val="0"/>
            </a:spcBef>
            <a:spcAft>
              <a:spcPct val="35000"/>
            </a:spcAft>
          </a:pPr>
          <a:r>
            <a:rPr lang="en-US" sz="1600" b="1" kern="1200" dirty="0" smtClean="0">
              <a:solidFill>
                <a:schemeClr val="tx1"/>
              </a:solidFill>
            </a:rPr>
            <a:t>(Surgeon and team)</a:t>
          </a:r>
        </a:p>
      </dsp:txBody>
      <dsp:txXfrm>
        <a:off x="5594342" y="441661"/>
        <a:ext cx="2271669" cy="1363001"/>
      </dsp:txXfrm>
    </dsp:sp>
    <dsp:sp modelId="{CAC9103D-E5F1-0D47-AC47-F1BE9A73E173}">
      <dsp:nvSpPr>
        <dsp:cNvPr id="0" name=""/>
        <dsp:cNvSpPr/>
      </dsp:nvSpPr>
      <dsp:spPr>
        <a:xfrm>
          <a:off x="2281947" y="2947744"/>
          <a:ext cx="505695" cy="91440"/>
        </a:xfrm>
        <a:custGeom>
          <a:avLst/>
          <a:gdLst/>
          <a:ahLst/>
          <a:cxnLst/>
          <a:rect l="0" t="0" r="0" b="0"/>
          <a:pathLst>
            <a:path>
              <a:moveTo>
                <a:pt x="0" y="45720"/>
              </a:moveTo>
              <a:lnTo>
                <a:pt x="269947" y="45720"/>
              </a:lnTo>
              <a:lnTo>
                <a:pt x="269947" y="60903"/>
              </a:lnTo>
              <a:lnTo>
                <a:pt x="505695" y="60903"/>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2521382" y="2990852"/>
        <a:ext cx="26825" cy="5224"/>
      </dsp:txXfrm>
    </dsp:sp>
    <dsp:sp modelId="{9AEB9CC0-BF0A-714C-866F-E613F3C544C0}">
      <dsp:nvSpPr>
        <dsp:cNvPr id="0" name=""/>
        <dsp:cNvSpPr/>
      </dsp:nvSpPr>
      <dsp:spPr>
        <a:xfrm>
          <a:off x="12077" y="2311963"/>
          <a:ext cx="2271669" cy="1363001"/>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1778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Initial Plan &amp; Results</a:t>
          </a:r>
        </a:p>
      </dsp:txBody>
      <dsp:txXfrm>
        <a:off x="12077" y="2311963"/>
        <a:ext cx="2271669" cy="1363001"/>
      </dsp:txXfrm>
    </dsp:sp>
    <dsp:sp modelId="{F7060E4B-7F17-E04F-B951-146A56591EFB}">
      <dsp:nvSpPr>
        <dsp:cNvPr id="0" name=""/>
        <dsp:cNvSpPr/>
      </dsp:nvSpPr>
      <dsp:spPr>
        <a:xfrm>
          <a:off x="5089912" y="2962928"/>
          <a:ext cx="478064" cy="91440"/>
        </a:xfrm>
        <a:custGeom>
          <a:avLst/>
          <a:gdLst/>
          <a:ahLst/>
          <a:cxnLst/>
          <a:rect l="0" t="0" r="0" b="0"/>
          <a:pathLst>
            <a:path>
              <a:moveTo>
                <a:pt x="0" y="45720"/>
              </a:moveTo>
              <a:lnTo>
                <a:pt x="478064" y="45720"/>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5316228" y="3006036"/>
        <a:ext cx="25433" cy="5224"/>
      </dsp:txXfrm>
    </dsp:sp>
    <dsp:sp modelId="{3BE2053E-15AB-D749-BCC7-3A4A0B34CC7C}">
      <dsp:nvSpPr>
        <dsp:cNvPr id="0" name=""/>
        <dsp:cNvSpPr/>
      </dsp:nvSpPr>
      <dsp:spPr>
        <a:xfrm>
          <a:off x="2820042" y="2327147"/>
          <a:ext cx="2271669" cy="1363001"/>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1778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R="0" lvl="0" algn="ctr" defTabSz="889000" eaLnBrk="1" fontAlgn="auto" latinLnBrk="0" hangingPunct="1">
            <a:lnSpc>
              <a:spcPct val="90000"/>
            </a:lnSpc>
            <a:spcBef>
              <a:spcPct val="0"/>
            </a:spcBef>
            <a:spcAft>
              <a:spcPct val="35000"/>
            </a:spcAft>
            <a:buClrTx/>
            <a:buSzTx/>
            <a:buFontTx/>
            <a:tabLst/>
            <a:defRPr/>
          </a:pPr>
          <a:r>
            <a:rPr lang="en-US" sz="2000" b="1" kern="1200" dirty="0" smtClean="0">
              <a:solidFill>
                <a:schemeClr val="tx1"/>
              </a:solidFill>
            </a:rPr>
            <a:t>Analysis of Past Procedures </a:t>
          </a:r>
        </a:p>
      </dsp:txBody>
      <dsp:txXfrm>
        <a:off x="2820042" y="2327147"/>
        <a:ext cx="2271669" cy="1363001"/>
      </dsp:txXfrm>
    </dsp:sp>
    <dsp:sp modelId="{3FCC8B13-7438-4D41-9BF9-547C264A686B}">
      <dsp:nvSpPr>
        <dsp:cNvPr id="0" name=""/>
        <dsp:cNvSpPr/>
      </dsp:nvSpPr>
      <dsp:spPr>
        <a:xfrm>
          <a:off x="5600377" y="2327147"/>
          <a:ext cx="2271669" cy="1363001"/>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1778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Clinical Data Review</a:t>
          </a:r>
        </a:p>
      </dsp:txBody>
      <dsp:txXfrm>
        <a:off x="5600377" y="2327147"/>
        <a:ext cx="2271669" cy="1363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30F69-BC51-4B4C-B369-04E53E748F0C}">
      <dsp:nvSpPr>
        <dsp:cNvPr id="0" name=""/>
        <dsp:cNvSpPr/>
      </dsp:nvSpPr>
      <dsp:spPr>
        <a:xfrm>
          <a:off x="2599992" y="503182"/>
          <a:ext cx="389774" cy="91440"/>
        </a:xfrm>
        <a:custGeom>
          <a:avLst/>
          <a:gdLst/>
          <a:ahLst/>
          <a:cxnLst/>
          <a:rect l="0" t="0" r="0" b="0"/>
          <a:pathLst>
            <a:path>
              <a:moveTo>
                <a:pt x="0" y="45720"/>
              </a:moveTo>
              <a:lnTo>
                <a:pt x="389774" y="45720"/>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84370" y="546800"/>
        <a:ext cx="21018" cy="4203"/>
      </dsp:txXfrm>
    </dsp:sp>
    <dsp:sp modelId="{CB01BFF8-2328-2145-9530-56B7BD138F1F}">
      <dsp:nvSpPr>
        <dsp:cNvPr id="0" name=""/>
        <dsp:cNvSpPr/>
      </dsp:nvSpPr>
      <dsp:spPr>
        <a:xfrm>
          <a:off x="774078" y="588"/>
          <a:ext cx="1827714" cy="1096628"/>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25400" dist="2032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Market Assessment</a:t>
          </a:r>
        </a:p>
        <a:p>
          <a:pPr lvl="0" algn="ctr" defTabSz="711200">
            <a:lnSpc>
              <a:spcPct val="90000"/>
            </a:lnSpc>
            <a:spcBef>
              <a:spcPct val="0"/>
            </a:spcBef>
            <a:spcAft>
              <a:spcPct val="35000"/>
            </a:spcAft>
          </a:pPr>
          <a:r>
            <a:rPr lang="en-US" sz="1600" b="1" kern="1200" dirty="0" smtClean="0">
              <a:solidFill>
                <a:schemeClr val="tx1"/>
              </a:solidFill>
            </a:rPr>
            <a:t>Part 1: External</a:t>
          </a:r>
        </a:p>
      </dsp:txBody>
      <dsp:txXfrm>
        <a:off x="774078" y="588"/>
        <a:ext cx="1827714" cy="1096628"/>
      </dsp:txXfrm>
    </dsp:sp>
    <dsp:sp modelId="{8F8F1903-6848-8344-9882-850C2A692E6B}">
      <dsp:nvSpPr>
        <dsp:cNvPr id="0" name=""/>
        <dsp:cNvSpPr/>
      </dsp:nvSpPr>
      <dsp:spPr>
        <a:xfrm>
          <a:off x="4848080" y="503182"/>
          <a:ext cx="389774" cy="91440"/>
        </a:xfrm>
        <a:custGeom>
          <a:avLst/>
          <a:gdLst/>
          <a:ahLst/>
          <a:cxnLst/>
          <a:rect l="0" t="0" r="0" b="0"/>
          <a:pathLst>
            <a:path>
              <a:moveTo>
                <a:pt x="0" y="45720"/>
              </a:moveTo>
              <a:lnTo>
                <a:pt x="389774" y="45720"/>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5032458" y="546800"/>
        <a:ext cx="21018" cy="4203"/>
      </dsp:txXfrm>
    </dsp:sp>
    <dsp:sp modelId="{035C06A9-2107-2845-801E-F9DCE4F66061}">
      <dsp:nvSpPr>
        <dsp:cNvPr id="0" name=""/>
        <dsp:cNvSpPr/>
      </dsp:nvSpPr>
      <dsp:spPr>
        <a:xfrm>
          <a:off x="3022166" y="588"/>
          <a:ext cx="1827714" cy="1096628"/>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25400" dist="2032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External Market Assessment by City / Hospital: Revenue </a:t>
          </a:r>
          <a:br>
            <a:rPr lang="en-US" sz="1200" b="1" kern="1200" dirty="0" smtClean="0">
              <a:solidFill>
                <a:schemeClr val="tx1"/>
              </a:solidFill>
            </a:rPr>
          </a:br>
          <a:r>
            <a:rPr lang="en-US" sz="1200" b="0" kern="1200" dirty="0" smtClean="0">
              <a:solidFill>
                <a:schemeClr val="tx1"/>
              </a:solidFill>
            </a:rPr>
            <a:t>(CABG, MVR, AVR, Lobe Total CT)</a:t>
          </a:r>
        </a:p>
      </dsp:txBody>
      <dsp:txXfrm>
        <a:off x="3022166" y="588"/>
        <a:ext cx="1827714" cy="1096628"/>
      </dsp:txXfrm>
    </dsp:sp>
    <dsp:sp modelId="{931F5ABB-F225-E242-B3B0-9DC5F902A3D0}">
      <dsp:nvSpPr>
        <dsp:cNvPr id="0" name=""/>
        <dsp:cNvSpPr/>
      </dsp:nvSpPr>
      <dsp:spPr>
        <a:xfrm>
          <a:off x="1687935" y="1095417"/>
          <a:ext cx="4496176" cy="389774"/>
        </a:xfrm>
        <a:custGeom>
          <a:avLst/>
          <a:gdLst/>
          <a:ahLst/>
          <a:cxnLst/>
          <a:rect l="0" t="0" r="0" b="0"/>
          <a:pathLst>
            <a:path>
              <a:moveTo>
                <a:pt x="4496176" y="0"/>
              </a:moveTo>
              <a:lnTo>
                <a:pt x="4496176" y="211987"/>
              </a:lnTo>
              <a:lnTo>
                <a:pt x="0" y="211987"/>
              </a:lnTo>
              <a:lnTo>
                <a:pt x="0" y="389774"/>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3823128" y="1288202"/>
        <a:ext cx="225789" cy="4203"/>
      </dsp:txXfrm>
    </dsp:sp>
    <dsp:sp modelId="{29B0591B-8FC6-644C-B7A3-DFE696F8D6C4}">
      <dsp:nvSpPr>
        <dsp:cNvPr id="0" name=""/>
        <dsp:cNvSpPr/>
      </dsp:nvSpPr>
      <dsp:spPr>
        <a:xfrm>
          <a:off x="5270254" y="588"/>
          <a:ext cx="1827714" cy="1096628"/>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25400" dist="2032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External Market Assessment by City / Hospital: Procedures</a:t>
          </a:r>
          <a:br>
            <a:rPr lang="en-US" sz="1200" b="1" kern="1200" dirty="0" smtClean="0">
              <a:solidFill>
                <a:schemeClr val="tx1"/>
              </a:solidFill>
            </a:rPr>
          </a:br>
          <a:r>
            <a:rPr lang="en-US" sz="1200" b="0" kern="1200" dirty="0" smtClean="0">
              <a:solidFill>
                <a:schemeClr val="tx1"/>
              </a:solidFill>
            </a:rPr>
            <a:t>(CABG, MVR, AVR, Lobe Total CT)</a:t>
          </a:r>
        </a:p>
      </dsp:txBody>
      <dsp:txXfrm>
        <a:off x="5270254" y="588"/>
        <a:ext cx="1827714" cy="1096628"/>
      </dsp:txXfrm>
    </dsp:sp>
    <dsp:sp modelId="{79456AB2-3BC0-044E-8F47-CDA972DFC169}">
      <dsp:nvSpPr>
        <dsp:cNvPr id="0" name=""/>
        <dsp:cNvSpPr/>
      </dsp:nvSpPr>
      <dsp:spPr>
        <a:xfrm>
          <a:off x="2599992" y="2020185"/>
          <a:ext cx="389774" cy="91440"/>
        </a:xfrm>
        <a:custGeom>
          <a:avLst/>
          <a:gdLst/>
          <a:ahLst/>
          <a:cxnLst/>
          <a:rect l="0" t="0" r="0" b="0"/>
          <a:pathLst>
            <a:path>
              <a:moveTo>
                <a:pt x="0" y="45720"/>
              </a:moveTo>
              <a:lnTo>
                <a:pt x="389774" y="45720"/>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2784370" y="2063803"/>
        <a:ext cx="21018" cy="4203"/>
      </dsp:txXfrm>
    </dsp:sp>
    <dsp:sp modelId="{B69AF680-BA35-FB44-A213-A78EE8CD46C3}">
      <dsp:nvSpPr>
        <dsp:cNvPr id="0" name=""/>
        <dsp:cNvSpPr/>
      </dsp:nvSpPr>
      <dsp:spPr>
        <a:xfrm>
          <a:off x="774078" y="1517591"/>
          <a:ext cx="1827714" cy="1096628"/>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25400" dist="2032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Client Percentage of Market </a:t>
          </a:r>
          <a:endParaRPr lang="en-US" sz="1600" kern="1200" dirty="0">
            <a:solidFill>
              <a:schemeClr val="tx1"/>
            </a:solidFill>
          </a:endParaRPr>
        </a:p>
      </dsp:txBody>
      <dsp:txXfrm>
        <a:off x="774078" y="1517591"/>
        <a:ext cx="1827714" cy="1096628"/>
      </dsp:txXfrm>
    </dsp:sp>
    <dsp:sp modelId="{EC93B8C5-69BD-9A40-BFF4-5029D9C8ABF2}">
      <dsp:nvSpPr>
        <dsp:cNvPr id="0" name=""/>
        <dsp:cNvSpPr/>
      </dsp:nvSpPr>
      <dsp:spPr>
        <a:xfrm>
          <a:off x="4848080" y="2020185"/>
          <a:ext cx="412858" cy="91440"/>
        </a:xfrm>
        <a:custGeom>
          <a:avLst/>
          <a:gdLst/>
          <a:ahLst/>
          <a:cxnLst/>
          <a:rect l="0" t="0" r="0" b="0"/>
          <a:pathLst>
            <a:path>
              <a:moveTo>
                <a:pt x="0" y="45720"/>
              </a:moveTo>
              <a:lnTo>
                <a:pt x="223529" y="45720"/>
              </a:lnTo>
              <a:lnTo>
                <a:pt x="223529" y="46772"/>
              </a:lnTo>
              <a:lnTo>
                <a:pt x="412858" y="46772"/>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43423" y="2063803"/>
        <a:ext cx="22172" cy="4203"/>
      </dsp:txXfrm>
    </dsp:sp>
    <dsp:sp modelId="{E08A5406-69CF-1047-A923-052B6EA8A227}">
      <dsp:nvSpPr>
        <dsp:cNvPr id="0" name=""/>
        <dsp:cNvSpPr/>
      </dsp:nvSpPr>
      <dsp:spPr>
        <a:xfrm>
          <a:off x="3022166" y="1517591"/>
          <a:ext cx="1827714" cy="1096628"/>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25400" dist="2032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Market Assessment </a:t>
          </a:r>
        </a:p>
        <a:p>
          <a:pPr lvl="0" algn="ctr" defTabSz="711200">
            <a:lnSpc>
              <a:spcPct val="90000"/>
            </a:lnSpc>
            <a:spcBef>
              <a:spcPct val="0"/>
            </a:spcBef>
            <a:spcAft>
              <a:spcPct val="35000"/>
            </a:spcAft>
          </a:pPr>
          <a:r>
            <a:rPr lang="en-US" sz="1600" b="1" kern="1200" dirty="0" smtClean="0">
              <a:solidFill>
                <a:schemeClr val="tx1"/>
              </a:solidFill>
            </a:rPr>
            <a:t>Part 2: Internal</a:t>
          </a:r>
          <a:endParaRPr lang="en-US" sz="1600" b="1" kern="1200" dirty="0">
            <a:solidFill>
              <a:schemeClr val="tx1"/>
            </a:solidFill>
          </a:endParaRPr>
        </a:p>
      </dsp:txBody>
      <dsp:txXfrm>
        <a:off x="3022166" y="1517591"/>
        <a:ext cx="1827714" cy="1096628"/>
      </dsp:txXfrm>
    </dsp:sp>
    <dsp:sp modelId="{7C6B45AC-D727-E84E-9CBE-4348BF0DCCE4}">
      <dsp:nvSpPr>
        <dsp:cNvPr id="0" name=""/>
        <dsp:cNvSpPr/>
      </dsp:nvSpPr>
      <dsp:spPr>
        <a:xfrm>
          <a:off x="1687935" y="2613472"/>
          <a:ext cx="4519260" cy="388721"/>
        </a:xfrm>
        <a:custGeom>
          <a:avLst/>
          <a:gdLst/>
          <a:ahLst/>
          <a:cxnLst/>
          <a:rect l="0" t="0" r="0" b="0"/>
          <a:pathLst>
            <a:path>
              <a:moveTo>
                <a:pt x="4519260" y="0"/>
              </a:moveTo>
              <a:lnTo>
                <a:pt x="4519260" y="211460"/>
              </a:lnTo>
              <a:lnTo>
                <a:pt x="0" y="211460"/>
              </a:lnTo>
              <a:lnTo>
                <a:pt x="0" y="388721"/>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3834098" y="2805731"/>
        <a:ext cx="226933" cy="4203"/>
      </dsp:txXfrm>
    </dsp:sp>
    <dsp:sp modelId="{515F1FF8-6D4D-0C4B-9D1E-30436B7ED483}">
      <dsp:nvSpPr>
        <dsp:cNvPr id="0" name=""/>
        <dsp:cNvSpPr/>
      </dsp:nvSpPr>
      <dsp:spPr>
        <a:xfrm>
          <a:off x="5293338" y="1518644"/>
          <a:ext cx="1827714" cy="1096628"/>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25400" dist="2032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R="0" lvl="0" algn="ctr" defTabSz="711200" eaLnBrk="1" fontAlgn="auto" latinLnBrk="0" hangingPunct="1">
            <a:lnSpc>
              <a:spcPct val="90000"/>
            </a:lnSpc>
            <a:spcBef>
              <a:spcPct val="0"/>
            </a:spcBef>
            <a:spcAft>
              <a:spcPct val="35000"/>
            </a:spcAft>
            <a:buClrTx/>
            <a:buSzTx/>
            <a:buFontTx/>
            <a:tabLst/>
            <a:defRPr/>
          </a:pPr>
          <a:r>
            <a:rPr lang="en-US" sz="1600" b="1" kern="1200" dirty="0" smtClean="0">
              <a:solidFill>
                <a:schemeClr val="tx1"/>
              </a:solidFill>
            </a:rPr>
            <a:t>Referral Profiles &amp; Analysis</a:t>
          </a:r>
        </a:p>
      </dsp:txBody>
      <dsp:txXfrm>
        <a:off x="5293338" y="1518644"/>
        <a:ext cx="1827714" cy="1096628"/>
      </dsp:txXfrm>
    </dsp:sp>
    <dsp:sp modelId="{492270F4-B247-634D-BF15-26A0C8A5704A}">
      <dsp:nvSpPr>
        <dsp:cNvPr id="0" name=""/>
        <dsp:cNvSpPr/>
      </dsp:nvSpPr>
      <dsp:spPr>
        <a:xfrm>
          <a:off x="2599992" y="3537188"/>
          <a:ext cx="389774" cy="91440"/>
        </a:xfrm>
        <a:custGeom>
          <a:avLst/>
          <a:gdLst/>
          <a:ahLst/>
          <a:cxnLst/>
          <a:rect l="0" t="0" r="0" b="0"/>
          <a:pathLst>
            <a:path>
              <a:moveTo>
                <a:pt x="0" y="45720"/>
              </a:moveTo>
              <a:lnTo>
                <a:pt x="389774" y="45720"/>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84370" y="3580806"/>
        <a:ext cx="21018" cy="4203"/>
      </dsp:txXfrm>
    </dsp:sp>
    <dsp:sp modelId="{1E51BE8C-6714-934D-85A1-5853B9FF4938}">
      <dsp:nvSpPr>
        <dsp:cNvPr id="0" name=""/>
        <dsp:cNvSpPr/>
      </dsp:nvSpPr>
      <dsp:spPr>
        <a:xfrm>
          <a:off x="774078" y="3034593"/>
          <a:ext cx="1827714" cy="1096628"/>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25400" dist="2032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R="0" lvl="0" algn="ctr" defTabSz="711200" eaLnBrk="1" fontAlgn="auto" latinLnBrk="0" hangingPunct="1">
            <a:lnSpc>
              <a:spcPct val="90000"/>
            </a:lnSpc>
            <a:spcBef>
              <a:spcPct val="0"/>
            </a:spcBef>
            <a:spcAft>
              <a:spcPct val="35000"/>
            </a:spcAft>
            <a:buClrTx/>
            <a:buSzTx/>
            <a:buFontTx/>
            <a:tabLst/>
            <a:defRPr/>
          </a:pPr>
          <a:r>
            <a:rPr lang="en-US" sz="1600" b="1" kern="1200" dirty="0" smtClean="0">
              <a:solidFill>
                <a:schemeClr val="tx1"/>
              </a:solidFill>
            </a:rPr>
            <a:t>Projections: Procedures and Revenue Growth</a:t>
          </a:r>
        </a:p>
      </dsp:txBody>
      <dsp:txXfrm>
        <a:off x="774078" y="3034593"/>
        <a:ext cx="1827714" cy="1096628"/>
      </dsp:txXfrm>
    </dsp:sp>
    <dsp:sp modelId="{7B876E46-4B67-684F-8851-5EF56FB58E54}">
      <dsp:nvSpPr>
        <dsp:cNvPr id="0" name=""/>
        <dsp:cNvSpPr/>
      </dsp:nvSpPr>
      <dsp:spPr>
        <a:xfrm>
          <a:off x="4848080" y="3527713"/>
          <a:ext cx="389774" cy="91440"/>
        </a:xfrm>
        <a:custGeom>
          <a:avLst/>
          <a:gdLst/>
          <a:ahLst/>
          <a:cxnLst/>
          <a:rect l="0" t="0" r="0" b="0"/>
          <a:pathLst>
            <a:path>
              <a:moveTo>
                <a:pt x="0" y="55194"/>
              </a:moveTo>
              <a:lnTo>
                <a:pt x="211987" y="55194"/>
              </a:lnTo>
              <a:lnTo>
                <a:pt x="211987" y="45720"/>
              </a:lnTo>
              <a:lnTo>
                <a:pt x="389774" y="45720"/>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5032455" y="3571331"/>
        <a:ext cx="21024" cy="4203"/>
      </dsp:txXfrm>
    </dsp:sp>
    <dsp:sp modelId="{44F3C629-E9B7-8943-98E9-2E63483E655F}">
      <dsp:nvSpPr>
        <dsp:cNvPr id="0" name=""/>
        <dsp:cNvSpPr/>
      </dsp:nvSpPr>
      <dsp:spPr>
        <a:xfrm>
          <a:off x="3022166" y="3034593"/>
          <a:ext cx="1827714" cy="1096628"/>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25400" dist="2032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Projections: Hybrid Growth</a:t>
          </a:r>
        </a:p>
      </dsp:txBody>
      <dsp:txXfrm>
        <a:off x="3022166" y="3034593"/>
        <a:ext cx="1827714" cy="1096628"/>
      </dsp:txXfrm>
    </dsp:sp>
    <dsp:sp modelId="{3FCC8B13-7438-4D41-9BF9-547C264A686B}">
      <dsp:nvSpPr>
        <dsp:cNvPr id="0" name=""/>
        <dsp:cNvSpPr/>
      </dsp:nvSpPr>
      <dsp:spPr>
        <a:xfrm>
          <a:off x="5270254" y="3025119"/>
          <a:ext cx="1827714" cy="1096628"/>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25400" dist="203200" dir="27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KPI</a:t>
          </a:r>
          <a:r>
            <a:rPr lang="en-US" sz="1700" b="1" kern="1200" baseline="30000" dirty="0" smtClean="0">
              <a:solidFill>
                <a:schemeClr val="tx1"/>
              </a:solidFill>
            </a:rPr>
            <a:t>1</a:t>
          </a:r>
          <a:r>
            <a:rPr lang="en-US" sz="1700" b="1" kern="1200" dirty="0" smtClean="0">
              <a:solidFill>
                <a:schemeClr val="tx1"/>
              </a:solidFill>
            </a:rPr>
            <a:t> Analytics </a:t>
          </a:r>
          <a:r>
            <a:rPr lang="en-US" sz="1700" b="0" kern="1200" dirty="0" smtClean="0">
              <a:solidFill>
                <a:schemeClr val="tx1"/>
              </a:solidFill>
            </a:rPr>
            <a:t>(LOS</a:t>
          </a:r>
          <a:r>
            <a:rPr lang="en-US" sz="1700" b="0" kern="1200" baseline="30000" dirty="0" smtClean="0">
              <a:solidFill>
                <a:schemeClr val="tx1"/>
              </a:solidFill>
            </a:rPr>
            <a:t>2</a:t>
          </a:r>
          <a:r>
            <a:rPr lang="en-US" sz="1700" b="0" kern="1200" dirty="0" smtClean="0">
              <a:solidFill>
                <a:schemeClr val="tx1"/>
              </a:solidFill>
            </a:rPr>
            <a:t>, Blood Product Use etc.)</a:t>
          </a:r>
        </a:p>
      </dsp:txBody>
      <dsp:txXfrm>
        <a:off x="5270254" y="3025119"/>
        <a:ext cx="1827714" cy="10966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F1903-6848-8344-9882-850C2A692E6B}">
      <dsp:nvSpPr>
        <dsp:cNvPr id="0" name=""/>
        <dsp:cNvSpPr/>
      </dsp:nvSpPr>
      <dsp:spPr>
        <a:xfrm>
          <a:off x="2601295" y="502058"/>
          <a:ext cx="389363" cy="91440"/>
        </a:xfrm>
        <a:custGeom>
          <a:avLst/>
          <a:gdLst/>
          <a:ahLst/>
          <a:cxnLst/>
          <a:rect l="0" t="0" r="0" b="0"/>
          <a:pathLst>
            <a:path>
              <a:moveTo>
                <a:pt x="0" y="48325"/>
              </a:moveTo>
              <a:lnTo>
                <a:pt x="211781" y="48325"/>
              </a:lnTo>
              <a:lnTo>
                <a:pt x="211781" y="45720"/>
              </a:lnTo>
              <a:lnTo>
                <a:pt x="389363"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2785477" y="545676"/>
        <a:ext cx="20998" cy="4203"/>
      </dsp:txXfrm>
    </dsp:sp>
    <dsp:sp modelId="{035C06A9-2107-2845-801E-F9DCE4F66061}">
      <dsp:nvSpPr>
        <dsp:cNvPr id="0" name=""/>
        <dsp:cNvSpPr/>
      </dsp:nvSpPr>
      <dsp:spPr>
        <a:xfrm>
          <a:off x="777166" y="2605"/>
          <a:ext cx="1825929" cy="10955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50800" dist="215900" dir="2700000" rotWithShape="0">
            <a:schemeClr val="tx1">
              <a:lumMod val="75000"/>
              <a:lumOff val="25000"/>
              <a:alpha val="4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MIS Presentation</a:t>
          </a:r>
        </a:p>
        <a:p>
          <a:pPr lvl="0" algn="ctr" defTabSz="711200">
            <a:lnSpc>
              <a:spcPct val="90000"/>
            </a:lnSpc>
            <a:spcBef>
              <a:spcPct val="0"/>
            </a:spcBef>
            <a:spcAft>
              <a:spcPct val="35000"/>
            </a:spcAft>
          </a:pPr>
          <a:r>
            <a:rPr lang="en-US" sz="1200" b="1" kern="1200" dirty="0" smtClean="0">
              <a:solidFill>
                <a:srgbClr val="000000"/>
              </a:solidFill>
            </a:rPr>
            <a:t>(IBM COGNOS CLIENT)</a:t>
          </a:r>
        </a:p>
      </dsp:txBody>
      <dsp:txXfrm>
        <a:off x="777166" y="2605"/>
        <a:ext cx="1825929" cy="1095557"/>
      </dsp:txXfrm>
    </dsp:sp>
    <dsp:sp modelId="{931F5ABB-F225-E242-B3B0-9DC5F902A3D0}">
      <dsp:nvSpPr>
        <dsp:cNvPr id="0" name=""/>
        <dsp:cNvSpPr/>
      </dsp:nvSpPr>
      <dsp:spPr>
        <a:xfrm>
          <a:off x="4847188" y="502058"/>
          <a:ext cx="394220" cy="91440"/>
        </a:xfrm>
        <a:custGeom>
          <a:avLst/>
          <a:gdLst/>
          <a:ahLst/>
          <a:cxnLst/>
          <a:rect l="0" t="0" r="0" b="0"/>
          <a:pathLst>
            <a:path>
              <a:moveTo>
                <a:pt x="0" y="45720"/>
              </a:moveTo>
              <a:lnTo>
                <a:pt x="394220"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5033677" y="545676"/>
        <a:ext cx="21241" cy="4203"/>
      </dsp:txXfrm>
    </dsp:sp>
    <dsp:sp modelId="{29B0591B-8FC6-644C-B7A3-DFE696F8D6C4}">
      <dsp:nvSpPr>
        <dsp:cNvPr id="0" name=""/>
        <dsp:cNvSpPr/>
      </dsp:nvSpPr>
      <dsp:spPr>
        <a:xfrm>
          <a:off x="3023058" y="0"/>
          <a:ext cx="1825929" cy="10955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50800" dist="215900" dir="2700000" rotWithShape="0">
            <a:schemeClr val="tx1">
              <a:lumMod val="75000"/>
              <a:lumOff val="25000"/>
              <a:alpha val="4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Comprehensive Assessment:</a:t>
          </a:r>
        </a:p>
        <a:p>
          <a:pPr lvl="0" algn="ctr" defTabSz="622300">
            <a:lnSpc>
              <a:spcPct val="90000"/>
            </a:lnSpc>
            <a:spcBef>
              <a:spcPct val="0"/>
            </a:spcBef>
            <a:spcAft>
              <a:spcPct val="35000"/>
            </a:spcAft>
          </a:pPr>
          <a:r>
            <a:rPr lang="en-US" sz="1100" kern="1200" dirty="0" smtClean="0">
              <a:solidFill>
                <a:srgbClr val="000000"/>
              </a:solidFill>
            </a:rPr>
            <a:t>Executive / Clinical / Market Part 1</a:t>
          </a:r>
        </a:p>
        <a:p>
          <a:pPr lvl="0" algn="ctr" defTabSz="622300">
            <a:lnSpc>
              <a:spcPct val="90000"/>
            </a:lnSpc>
            <a:spcBef>
              <a:spcPct val="0"/>
            </a:spcBef>
            <a:spcAft>
              <a:spcPct val="35000"/>
            </a:spcAft>
          </a:pPr>
          <a:r>
            <a:rPr lang="en-US" sz="1200" b="1" kern="1200" dirty="0" smtClean="0">
              <a:solidFill>
                <a:srgbClr val="000000"/>
              </a:solidFill>
            </a:rPr>
            <a:t>PotentiaMed</a:t>
          </a:r>
        </a:p>
      </dsp:txBody>
      <dsp:txXfrm>
        <a:off x="3023058" y="0"/>
        <a:ext cx="1825929" cy="1095557"/>
      </dsp:txXfrm>
    </dsp:sp>
    <dsp:sp modelId="{CAC9103D-E5F1-0D47-AC47-F1BE9A73E173}">
      <dsp:nvSpPr>
        <dsp:cNvPr id="0" name=""/>
        <dsp:cNvSpPr/>
      </dsp:nvSpPr>
      <dsp:spPr>
        <a:xfrm>
          <a:off x="1690130" y="1093757"/>
          <a:ext cx="4496642" cy="391969"/>
        </a:xfrm>
        <a:custGeom>
          <a:avLst/>
          <a:gdLst/>
          <a:ahLst/>
          <a:cxnLst/>
          <a:rect l="0" t="0" r="0" b="0"/>
          <a:pathLst>
            <a:path>
              <a:moveTo>
                <a:pt x="4496642" y="0"/>
              </a:moveTo>
              <a:lnTo>
                <a:pt x="4496642" y="213084"/>
              </a:lnTo>
              <a:lnTo>
                <a:pt x="0" y="213084"/>
              </a:lnTo>
              <a:lnTo>
                <a:pt x="0" y="391969"/>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3825540" y="1287640"/>
        <a:ext cx="225822" cy="4203"/>
      </dsp:txXfrm>
    </dsp:sp>
    <dsp:sp modelId="{9AEB9CC0-BF0A-714C-866F-E613F3C544C0}">
      <dsp:nvSpPr>
        <dsp:cNvPr id="0" name=""/>
        <dsp:cNvSpPr/>
      </dsp:nvSpPr>
      <dsp:spPr>
        <a:xfrm>
          <a:off x="5273808" y="0"/>
          <a:ext cx="1825929" cy="10955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50800" dist="215900" dir="2700000" rotWithShape="0">
            <a:schemeClr val="tx1">
              <a:lumMod val="75000"/>
              <a:lumOff val="25000"/>
              <a:alpha val="4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Initiate Advanced Program Development Plan</a:t>
          </a:r>
        </a:p>
      </dsp:txBody>
      <dsp:txXfrm>
        <a:off x="5273808" y="0"/>
        <a:ext cx="1825929" cy="1095557"/>
      </dsp:txXfrm>
    </dsp:sp>
    <dsp:sp modelId="{79456AB2-3BC0-044E-8F47-CDA972DFC169}">
      <dsp:nvSpPr>
        <dsp:cNvPr id="0" name=""/>
        <dsp:cNvSpPr/>
      </dsp:nvSpPr>
      <dsp:spPr>
        <a:xfrm>
          <a:off x="2601295" y="2020185"/>
          <a:ext cx="389363" cy="91440"/>
        </a:xfrm>
        <a:custGeom>
          <a:avLst/>
          <a:gdLst/>
          <a:ahLst/>
          <a:cxnLst/>
          <a:rect l="0" t="0" r="0" b="0"/>
          <a:pathLst>
            <a:path>
              <a:moveTo>
                <a:pt x="0" y="45720"/>
              </a:moveTo>
              <a:lnTo>
                <a:pt x="389363"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2785477" y="2063803"/>
        <a:ext cx="20998" cy="4203"/>
      </dsp:txXfrm>
    </dsp:sp>
    <dsp:sp modelId="{B69AF680-BA35-FB44-A213-A78EE8CD46C3}">
      <dsp:nvSpPr>
        <dsp:cNvPr id="0" name=""/>
        <dsp:cNvSpPr/>
      </dsp:nvSpPr>
      <dsp:spPr>
        <a:xfrm>
          <a:off x="777166" y="1518126"/>
          <a:ext cx="1825929" cy="10955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50800" dist="215900" dir="2700000" rotWithShape="0">
            <a:schemeClr val="tx1">
              <a:lumMod val="75000"/>
              <a:lumOff val="25000"/>
              <a:alpha val="4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Quarterly Program Review</a:t>
          </a:r>
          <a:r>
            <a:rPr lang="en-US" sz="1100" b="1" kern="1200" dirty="0" smtClean="0">
              <a:solidFill>
                <a:srgbClr val="000000"/>
              </a:solidFill>
            </a:rPr>
            <a:t/>
          </a:r>
          <a:br>
            <a:rPr lang="en-US" sz="1100" b="1" kern="1200" dirty="0" smtClean="0">
              <a:solidFill>
                <a:srgbClr val="000000"/>
              </a:solidFill>
            </a:rPr>
          </a:br>
          <a:endParaRPr lang="en-US" sz="1100" kern="1200" dirty="0">
            <a:solidFill>
              <a:srgbClr val="000000"/>
            </a:solidFill>
          </a:endParaRPr>
        </a:p>
      </dsp:txBody>
      <dsp:txXfrm>
        <a:off x="777166" y="1518126"/>
        <a:ext cx="1825929" cy="1095557"/>
      </dsp:txXfrm>
    </dsp:sp>
    <dsp:sp modelId="{7C6B45AC-D727-E84E-9CBE-4348BF0DCCE4}">
      <dsp:nvSpPr>
        <dsp:cNvPr id="0" name=""/>
        <dsp:cNvSpPr/>
      </dsp:nvSpPr>
      <dsp:spPr>
        <a:xfrm>
          <a:off x="4847188" y="2020185"/>
          <a:ext cx="389363" cy="91440"/>
        </a:xfrm>
        <a:custGeom>
          <a:avLst/>
          <a:gdLst/>
          <a:ahLst/>
          <a:cxnLst/>
          <a:rect l="0" t="0" r="0" b="0"/>
          <a:pathLst>
            <a:path>
              <a:moveTo>
                <a:pt x="0" y="45720"/>
              </a:moveTo>
              <a:lnTo>
                <a:pt x="389363"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5031370" y="2063803"/>
        <a:ext cx="20998" cy="4203"/>
      </dsp:txXfrm>
    </dsp:sp>
    <dsp:sp modelId="{515F1FF8-6D4D-0C4B-9D1E-30436B7ED483}">
      <dsp:nvSpPr>
        <dsp:cNvPr id="0" name=""/>
        <dsp:cNvSpPr/>
      </dsp:nvSpPr>
      <dsp:spPr>
        <a:xfrm>
          <a:off x="3023058" y="1518126"/>
          <a:ext cx="1825929" cy="10955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50800" dist="215900" dir="2700000" rotWithShape="0">
            <a:schemeClr val="tx1">
              <a:lumMod val="75000"/>
              <a:lumOff val="25000"/>
              <a:alpha val="4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R="0" lvl="0" algn="ctr" defTabSz="622300" eaLnBrk="1" fontAlgn="auto" latinLnBrk="0" hangingPunct="1">
            <a:lnSpc>
              <a:spcPct val="90000"/>
            </a:lnSpc>
            <a:spcBef>
              <a:spcPct val="0"/>
            </a:spcBef>
            <a:spcAft>
              <a:spcPct val="35000"/>
            </a:spcAft>
            <a:buClrTx/>
            <a:buSzTx/>
            <a:buFontTx/>
            <a:tabLst/>
            <a:defRPr/>
          </a:pPr>
          <a:r>
            <a:rPr lang="en-US" sz="1400" b="1" kern="1200" dirty="0" smtClean="0">
              <a:solidFill>
                <a:srgbClr val="000000"/>
              </a:solidFill>
            </a:rPr>
            <a:t>Market  Assessment Part 2</a:t>
          </a:r>
        </a:p>
        <a:p>
          <a:pPr lvl="0" algn="ctr" defTabSz="622300">
            <a:lnSpc>
              <a:spcPct val="90000"/>
            </a:lnSpc>
            <a:spcBef>
              <a:spcPct val="0"/>
            </a:spcBef>
            <a:spcAft>
              <a:spcPct val="35000"/>
            </a:spcAft>
          </a:pPr>
          <a:r>
            <a:rPr lang="en-US" sz="1400" b="1" kern="1200" dirty="0" smtClean="0">
              <a:solidFill>
                <a:srgbClr val="000000"/>
              </a:solidFill>
            </a:rPr>
            <a:t>PotentiaMed</a:t>
          </a:r>
          <a:endParaRPr lang="en-US" sz="1100" b="1" kern="1200" dirty="0">
            <a:solidFill>
              <a:srgbClr val="000000"/>
            </a:solidFill>
          </a:endParaRPr>
        </a:p>
      </dsp:txBody>
      <dsp:txXfrm>
        <a:off x="3023058" y="1518126"/>
        <a:ext cx="1825929" cy="1095557"/>
      </dsp:txXfrm>
    </dsp:sp>
    <dsp:sp modelId="{F7060E4B-7F17-E04F-B951-146A56591EFB}">
      <dsp:nvSpPr>
        <dsp:cNvPr id="0" name=""/>
        <dsp:cNvSpPr/>
      </dsp:nvSpPr>
      <dsp:spPr>
        <a:xfrm>
          <a:off x="1690130" y="2611884"/>
          <a:ext cx="4491785" cy="389363"/>
        </a:xfrm>
        <a:custGeom>
          <a:avLst/>
          <a:gdLst/>
          <a:ahLst/>
          <a:cxnLst/>
          <a:rect l="0" t="0" r="0" b="0"/>
          <a:pathLst>
            <a:path>
              <a:moveTo>
                <a:pt x="4491785" y="0"/>
              </a:moveTo>
              <a:lnTo>
                <a:pt x="4491785" y="211781"/>
              </a:lnTo>
              <a:lnTo>
                <a:pt x="0" y="211781"/>
              </a:lnTo>
              <a:lnTo>
                <a:pt x="0" y="389363"/>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23239" y="2804464"/>
        <a:ext cx="225568" cy="4203"/>
      </dsp:txXfrm>
    </dsp:sp>
    <dsp:sp modelId="{3BE2053E-15AB-D749-BCC7-3A4A0B34CC7C}">
      <dsp:nvSpPr>
        <dsp:cNvPr id="0" name=""/>
        <dsp:cNvSpPr/>
      </dsp:nvSpPr>
      <dsp:spPr>
        <a:xfrm>
          <a:off x="5268951" y="1518126"/>
          <a:ext cx="1825929" cy="10955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50800" dist="215900" dir="2700000" rotWithShape="0">
            <a:schemeClr val="tx1">
              <a:lumMod val="75000"/>
              <a:lumOff val="25000"/>
              <a:alpha val="4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R="0" lvl="0" algn="ctr" defTabSz="711200" eaLnBrk="1" fontAlgn="auto" latinLnBrk="0" hangingPunct="1">
            <a:lnSpc>
              <a:spcPct val="90000"/>
            </a:lnSpc>
            <a:spcBef>
              <a:spcPct val="0"/>
            </a:spcBef>
            <a:spcAft>
              <a:spcPct val="35000"/>
            </a:spcAft>
            <a:buClrTx/>
            <a:buSzTx/>
            <a:buFontTx/>
            <a:tabLst/>
            <a:defRPr/>
          </a:pPr>
          <a:r>
            <a:rPr lang="en-US" sz="1600" b="1" kern="1200" dirty="0" smtClean="0">
              <a:solidFill>
                <a:srgbClr val="000000"/>
              </a:solidFill>
            </a:rPr>
            <a:t>Initiate Precision Marketing Plan</a:t>
          </a:r>
          <a:endParaRPr lang="en-US" sz="1050" b="1" kern="1200" dirty="0">
            <a:solidFill>
              <a:srgbClr val="000000"/>
            </a:solidFill>
          </a:endParaRPr>
        </a:p>
      </dsp:txBody>
      <dsp:txXfrm>
        <a:off x="5268951" y="1518126"/>
        <a:ext cx="1825929" cy="1095557"/>
      </dsp:txXfrm>
    </dsp:sp>
    <dsp:sp modelId="{7B876E46-4B67-684F-8851-5EF56FB58E54}">
      <dsp:nvSpPr>
        <dsp:cNvPr id="0" name=""/>
        <dsp:cNvSpPr/>
      </dsp:nvSpPr>
      <dsp:spPr>
        <a:xfrm>
          <a:off x="2601295" y="3535706"/>
          <a:ext cx="389363" cy="91440"/>
        </a:xfrm>
        <a:custGeom>
          <a:avLst/>
          <a:gdLst/>
          <a:ahLst/>
          <a:cxnLst/>
          <a:rect l="0" t="0" r="0" b="0"/>
          <a:pathLst>
            <a:path>
              <a:moveTo>
                <a:pt x="0" y="45720"/>
              </a:moveTo>
              <a:lnTo>
                <a:pt x="389363"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2785477" y="3579324"/>
        <a:ext cx="20998" cy="4203"/>
      </dsp:txXfrm>
    </dsp:sp>
    <dsp:sp modelId="{44F3C629-E9B7-8943-98E9-2E63483E655F}">
      <dsp:nvSpPr>
        <dsp:cNvPr id="0" name=""/>
        <dsp:cNvSpPr/>
      </dsp:nvSpPr>
      <dsp:spPr>
        <a:xfrm>
          <a:off x="777166" y="3033647"/>
          <a:ext cx="1825929" cy="10955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50800" dist="215900" dir="2700000" rotWithShape="0">
            <a:schemeClr val="tx1">
              <a:lumMod val="75000"/>
              <a:lumOff val="25000"/>
              <a:alpha val="4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Quarterly Precision Marketing  Review</a:t>
          </a:r>
        </a:p>
        <a:p>
          <a:pPr lvl="0" algn="ctr" defTabSz="577850">
            <a:lnSpc>
              <a:spcPct val="90000"/>
            </a:lnSpc>
            <a:spcBef>
              <a:spcPct val="0"/>
            </a:spcBef>
            <a:spcAft>
              <a:spcPct val="35000"/>
            </a:spcAft>
          </a:pPr>
          <a:r>
            <a:rPr lang="en-US" sz="1300" b="1" kern="1200" dirty="0" smtClean="0">
              <a:solidFill>
                <a:srgbClr val="000000"/>
              </a:solidFill>
            </a:rPr>
            <a:t>PotentiaMed</a:t>
          </a:r>
        </a:p>
        <a:p>
          <a:pPr lvl="0" algn="ctr" defTabSz="577850">
            <a:lnSpc>
              <a:spcPct val="90000"/>
            </a:lnSpc>
            <a:spcBef>
              <a:spcPct val="0"/>
            </a:spcBef>
            <a:spcAft>
              <a:spcPct val="35000"/>
            </a:spcAft>
          </a:pPr>
          <a:r>
            <a:rPr lang="en-US" sz="1300" kern="1200" dirty="0" smtClean="0">
              <a:solidFill>
                <a:srgbClr val="000000"/>
              </a:solidFill>
            </a:rPr>
            <a:t>Course Evaluation</a:t>
          </a:r>
          <a:endParaRPr lang="en-US" sz="1300" kern="1200" dirty="0">
            <a:solidFill>
              <a:srgbClr val="000000"/>
            </a:solidFill>
          </a:endParaRPr>
        </a:p>
      </dsp:txBody>
      <dsp:txXfrm>
        <a:off x="777166" y="3033647"/>
        <a:ext cx="1825929" cy="1095557"/>
      </dsp:txXfrm>
    </dsp:sp>
    <dsp:sp modelId="{F6965C68-EDD2-5A4A-A03C-755A26B4E844}">
      <dsp:nvSpPr>
        <dsp:cNvPr id="0" name=""/>
        <dsp:cNvSpPr/>
      </dsp:nvSpPr>
      <dsp:spPr>
        <a:xfrm>
          <a:off x="3023058" y="3033647"/>
          <a:ext cx="1825929" cy="10955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50800" dist="215900" dir="2700000" rotWithShape="0">
            <a:schemeClr val="tx1">
              <a:lumMod val="75000"/>
              <a:lumOff val="25000"/>
              <a:alpha val="4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Post  Program Review</a:t>
          </a:r>
          <a:br>
            <a:rPr lang="en-US" sz="1300" b="1" kern="1200" dirty="0" smtClean="0">
              <a:solidFill>
                <a:srgbClr val="000000"/>
              </a:solidFill>
            </a:rPr>
          </a:br>
          <a:r>
            <a:rPr lang="en-US" sz="1300" b="1" kern="1200" dirty="0" smtClean="0">
              <a:solidFill>
                <a:srgbClr val="000000"/>
              </a:solidFill>
            </a:rPr>
            <a:t>PotentiaMED</a:t>
          </a:r>
          <a:br>
            <a:rPr lang="en-US" sz="1300" b="1" kern="1200" dirty="0" smtClean="0">
              <a:solidFill>
                <a:srgbClr val="000000"/>
              </a:solidFill>
            </a:rPr>
          </a:br>
          <a:endParaRPr lang="en-US" sz="1300" b="1" kern="1200" dirty="0" smtClean="0">
            <a:solidFill>
              <a:srgbClr val="000000"/>
            </a:solidFill>
          </a:endParaRPr>
        </a:p>
      </dsp:txBody>
      <dsp:txXfrm>
        <a:off x="3023058" y="3033647"/>
        <a:ext cx="1825929" cy="10955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20BD-508F-2944-B249-A5CDB5FA4356}" type="datetimeFigureOut">
              <a:rPr lang="en-US" smtClean="0"/>
              <a:pPr/>
              <a:t>9/18/11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4D567-395B-9244-AAF3-E92FA40E6298}" type="slidenum">
              <a:rPr lang="en-US" smtClean="0"/>
              <a:pPr/>
              <a:t>‹#›</a:t>
            </a:fld>
            <a:endParaRPr lang="en-US"/>
          </a:p>
        </p:txBody>
      </p:sp>
    </p:spTree>
    <p:extLst>
      <p:ext uri="{BB962C8B-B14F-4D97-AF65-F5344CB8AC3E}">
        <p14:creationId xmlns:p14="http://schemas.microsoft.com/office/powerpoint/2010/main" val="1624593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xfrm>
            <a:off x="415925" y="560388"/>
            <a:ext cx="5981700" cy="4486275"/>
          </a:xfrm>
          <a:ln/>
        </p:spPr>
      </p:sp>
      <p:sp>
        <p:nvSpPr>
          <p:cNvPr id="262147" name="Rectangle 3"/>
          <p:cNvSpPr>
            <a:spLocks noGrp="1" noChangeArrowheads="1"/>
          </p:cNvSpPr>
          <p:nvPr>
            <p:ph type="body" idx="1"/>
          </p:nvPr>
        </p:nvSpPr>
        <p:spPr>
          <a:xfrm>
            <a:off x="692633" y="3563287"/>
            <a:ext cx="5615609" cy="4970177"/>
          </a:xfrm>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STS</a:t>
            </a:r>
            <a:r>
              <a:rPr lang="en-US" baseline="0" dirty="0" smtClean="0"/>
              <a:t> Data Push</a:t>
            </a:r>
            <a:endParaRPr lang="en-US" dirty="0"/>
          </a:p>
        </p:txBody>
      </p:sp>
      <p:sp>
        <p:nvSpPr>
          <p:cNvPr id="4" name="Slide Number Placeholder 3"/>
          <p:cNvSpPr>
            <a:spLocks noGrp="1"/>
          </p:cNvSpPr>
          <p:nvPr>
            <p:ph type="sldNum" sz="quarter" idx="10"/>
          </p:nvPr>
        </p:nvSpPr>
        <p:spPr/>
        <p:txBody>
          <a:bodyPr/>
          <a:lstStyle/>
          <a:p>
            <a:fld id="{6C94D567-395B-9244-AAF3-E92FA40E6298}"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Rot="1" noChangeAspect="1" noChangeArrowheads="1" noTextEdit="1"/>
          </p:cNvSpPr>
          <p:nvPr>
            <p:ph type="sldImg"/>
          </p:nvPr>
        </p:nvSpPr>
        <p:spPr>
          <a:xfrm>
            <a:off x="1143000" y="685800"/>
            <a:ext cx="4572000" cy="3429000"/>
          </a:xfrm>
          <a:ln/>
        </p:spPr>
      </p:sp>
      <p:sp>
        <p:nvSpPr>
          <p:cNvPr id="595971" name="Rectangle 3"/>
          <p:cNvSpPr>
            <a:spLocks noGrp="1" noChangeArrowheads="1"/>
          </p:cNvSpPr>
          <p:nvPr>
            <p:ph type="body" idx="1"/>
          </p:nvPr>
        </p:nvSpPr>
        <p:spPr>
          <a:xfrm>
            <a:off x="685494" y="4344358"/>
            <a:ext cx="5487013"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This example from a health plan perspective shows scorecard of competing network of providers and cost trends for major diseases</a:t>
            </a:r>
          </a:p>
          <a:p>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27DECD-97B0-C143-9CE0-0D525D6FA7E0}"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Canada</a:t>
            </a:r>
            <a:r>
              <a:rPr lang="en-US" baseline="0" dirty="0" smtClean="0"/>
              <a:t> 1,100 hospitals 45 Billion in revenue……Currently 1100 robots worldwide</a:t>
            </a:r>
          </a:p>
          <a:p>
            <a:r>
              <a:rPr lang="en-US" baseline="0" dirty="0" smtClean="0"/>
              <a:t>2/3 hospitals smaller than 100 beds…..Only approx 350 hospitals with greater than 100 beds</a:t>
            </a:r>
          </a:p>
          <a:p>
            <a:endParaRPr lang="en-US" dirty="0"/>
          </a:p>
        </p:txBody>
      </p:sp>
      <p:sp>
        <p:nvSpPr>
          <p:cNvPr id="4" name="Slide Number Placeholder 3"/>
          <p:cNvSpPr>
            <a:spLocks noGrp="1"/>
          </p:cNvSpPr>
          <p:nvPr>
            <p:ph type="sldNum" sz="quarter" idx="10"/>
          </p:nvPr>
        </p:nvSpPr>
        <p:spPr/>
        <p:txBody>
          <a:bodyPr/>
          <a:lstStyle/>
          <a:p>
            <a:fld id="{E527DECD-97B0-C143-9CE0-0D525D6FA7E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27DECD-97B0-C143-9CE0-0D525D6FA7E0}"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Rot="1" noChangeAspect="1" noChangeArrowheads="1" noTextEdit="1"/>
          </p:cNvSpPr>
          <p:nvPr>
            <p:ph type="sldImg"/>
          </p:nvPr>
        </p:nvSpPr>
        <p:spPr>
          <a:xfrm>
            <a:off x="1143000" y="685800"/>
            <a:ext cx="4572000" cy="3429000"/>
          </a:xfrm>
          <a:ln/>
        </p:spPr>
      </p:sp>
      <p:sp>
        <p:nvSpPr>
          <p:cNvPr id="619523" name="Rectangle 3"/>
          <p:cNvSpPr>
            <a:spLocks noGrp="1" noChangeArrowheads="1"/>
          </p:cNvSpPr>
          <p:nvPr>
            <p:ph type="body" idx="1"/>
          </p:nvPr>
        </p:nvSpPr>
        <p:spPr>
          <a:xfrm>
            <a:off x="687027" y="4344358"/>
            <a:ext cx="5483946"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An example of a hospital dashboard, this from our IBM Global Solutions Center in Dallas, where customers can see Cognos and health analytics solutions within a live demonstration environment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Rot="1" noChangeAspect="1" noChangeArrowheads="1" noTextEdit="1"/>
          </p:cNvSpPr>
          <p:nvPr>
            <p:ph type="sldImg"/>
          </p:nvPr>
        </p:nvSpPr>
        <p:spPr>
          <a:xfrm>
            <a:off x="1143000" y="685800"/>
            <a:ext cx="4572000" cy="3429000"/>
          </a:xfrm>
          <a:ln/>
        </p:spPr>
      </p:sp>
      <p:sp>
        <p:nvSpPr>
          <p:cNvPr id="619523" name="Rectangle 3"/>
          <p:cNvSpPr>
            <a:spLocks noGrp="1" noChangeArrowheads="1"/>
          </p:cNvSpPr>
          <p:nvPr>
            <p:ph type="body" idx="1"/>
          </p:nvPr>
        </p:nvSpPr>
        <p:spPr>
          <a:xfrm>
            <a:off x="687027" y="4344358"/>
            <a:ext cx="5483946"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An example of a hospital dashboard, this from our IBM Global Solutions Center in Dallas, where customers can see Cognos and health analytics solutions within a live demonstration environment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Rot="1" noChangeAspect="1" noChangeArrowheads="1" noTextEdit="1"/>
          </p:cNvSpPr>
          <p:nvPr>
            <p:ph type="sldImg"/>
          </p:nvPr>
        </p:nvSpPr>
        <p:spPr>
          <a:xfrm>
            <a:off x="1143000" y="685800"/>
            <a:ext cx="4572000" cy="3429000"/>
          </a:xfrm>
          <a:ln/>
        </p:spPr>
      </p:sp>
      <p:sp>
        <p:nvSpPr>
          <p:cNvPr id="619523" name="Rectangle 3"/>
          <p:cNvSpPr>
            <a:spLocks noGrp="1" noChangeArrowheads="1"/>
          </p:cNvSpPr>
          <p:nvPr>
            <p:ph type="body" idx="1"/>
          </p:nvPr>
        </p:nvSpPr>
        <p:spPr>
          <a:xfrm>
            <a:off x="687027" y="4344358"/>
            <a:ext cx="5483946"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An example of a hospital dashboard, this from our IBM Global Solutions Center in Dallas, where customers can see Cognos and health analytics solutions within a live demonstration environment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Rot="1" noChangeAspect="1" noChangeArrowheads="1" noTextEdit="1"/>
          </p:cNvSpPr>
          <p:nvPr>
            <p:ph type="sldImg"/>
          </p:nvPr>
        </p:nvSpPr>
        <p:spPr>
          <a:xfrm>
            <a:off x="1143000" y="685800"/>
            <a:ext cx="4572000" cy="3429000"/>
          </a:xfrm>
          <a:ln/>
        </p:spPr>
      </p:sp>
      <p:sp>
        <p:nvSpPr>
          <p:cNvPr id="67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A dashboard showing comparative data by state and average claim costs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Rot="1" noChangeAspect="1" noChangeArrowheads="1" noTextEdit="1"/>
          </p:cNvSpPr>
          <p:nvPr>
            <p:ph type="sldImg"/>
          </p:nvPr>
        </p:nvSpPr>
        <p:spPr>
          <a:xfrm>
            <a:off x="1143000" y="685800"/>
            <a:ext cx="4572000" cy="3429000"/>
          </a:xfrm>
          <a:ln/>
        </p:spPr>
      </p:sp>
      <p:sp>
        <p:nvSpPr>
          <p:cNvPr id="67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A dashboard showing comparative data by state and average claim costs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STS</a:t>
            </a:r>
            <a:r>
              <a:rPr lang="en-US" baseline="0" dirty="0" smtClean="0"/>
              <a:t> Data Push</a:t>
            </a:r>
            <a:endParaRPr lang="en-US" dirty="0"/>
          </a:p>
        </p:txBody>
      </p:sp>
      <p:sp>
        <p:nvSpPr>
          <p:cNvPr id="4" name="Slide Number Placeholder 3"/>
          <p:cNvSpPr>
            <a:spLocks noGrp="1"/>
          </p:cNvSpPr>
          <p:nvPr>
            <p:ph type="sldNum" sz="quarter" idx="10"/>
          </p:nvPr>
        </p:nvSpPr>
        <p:spPr/>
        <p:txBody>
          <a:bodyPr/>
          <a:lstStyle/>
          <a:p>
            <a:fld id="{6C94D567-395B-9244-AAF3-E92FA40E6298}"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effectLst>
            <a:outerShdw blurRad="25400" dist="190500" dir="2700000">
              <a:schemeClr val="tx2">
                <a:alpha val="20000"/>
              </a:schemeClr>
            </a:outerShdw>
          </a:effectLst>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278438" y="5213188"/>
            <a:ext cx="5653229" cy="529503"/>
          </a:xfrm>
          <a:effectLst>
            <a:outerShdw blurRad="50800" dist="38100" dir="2700000">
              <a:srgbClr val="000000">
                <a:alpha val="0"/>
              </a:srgbClr>
            </a:outerShdw>
          </a:effectLst>
        </p:spPr>
        <p:txBody>
          <a:bodyPr>
            <a:normAutofit/>
          </a:bodyPr>
          <a:lstStyle>
            <a:lvl1pPr marL="0" indent="0" algn="r">
              <a:buNone/>
              <a:defRPr sz="2400" b="1" baseline="0">
                <a:solidFill>
                  <a:schemeClr val="tx2"/>
                </a:solidFill>
                <a:effectLst>
                  <a:outerShdw blurRad="50800" dist="127000" dir="2700000">
                    <a:srgbClr val="000000">
                      <a:alpha val="2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Advancing Robotic Surgery</a:t>
            </a:r>
            <a:endParaRPr lang="en-US" dirty="0"/>
          </a:p>
        </p:txBody>
      </p:sp>
      <p:sp>
        <p:nvSpPr>
          <p:cNvPr id="6" name="Slide Number Placeholder 5"/>
          <p:cNvSpPr>
            <a:spLocks noGrp="1"/>
          </p:cNvSpPr>
          <p:nvPr>
            <p:ph type="sldNum" sz="quarter" idx="12"/>
          </p:nvPr>
        </p:nvSpPr>
        <p:spPr>
          <a:xfrm>
            <a:off x="7064196" y="6356350"/>
            <a:ext cx="1622604" cy="365125"/>
          </a:xfrm>
        </p:spPr>
        <p:txBody>
          <a:bodyPr/>
          <a:lstStyle/>
          <a:p>
            <a:fld id="{E0DA43B4-5D4D-4A4B-9937-FCF8D8E22280}"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C938FA-F6FA-9E48-A245-2E6F64EA71E4}" type="datetimeFigureOut">
              <a:rPr lang="en-US" smtClean="0"/>
              <a:pPr/>
              <a:t>9/18/11</a:t>
            </a:fld>
            <a:endParaRPr lang="en-US"/>
          </a:p>
        </p:txBody>
      </p:sp>
      <p:sp>
        <p:nvSpPr>
          <p:cNvPr id="5" name="Footer Placeholder 4"/>
          <p:cNvSpPr>
            <a:spLocks noGrp="1"/>
          </p:cNvSpPr>
          <p:nvPr>
            <p:ph type="ftr" sz="quarter" idx="11"/>
          </p:nvPr>
        </p:nvSpPr>
        <p:spPr>
          <a:xfrm>
            <a:off x="2854329" y="667543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0DA43B4-5D4D-4A4B-9937-FCF8D8E222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tretch>
            <a:fillRect/>
          </a:stretch>
        </p:blipFill>
        <p:spPr bwMode="auto">
          <a:xfrm>
            <a:off x="456841" y="3886200"/>
            <a:ext cx="4191359" cy="2971799"/>
          </a:xfrm>
          <a:prstGeom prst="rect">
            <a:avLst/>
          </a:prstGeom>
          <a:noFill/>
          <a:ln>
            <a:noFill/>
          </a:ln>
        </p:spPr>
      </p:pic>
      <p:sp>
        <p:nvSpPr>
          <p:cNvPr id="16" name="Title 1"/>
          <p:cNvSpPr>
            <a:spLocks noGrp="1"/>
          </p:cNvSpPr>
          <p:nvPr>
            <p:ph type="ctrTitle"/>
          </p:nvPr>
        </p:nvSpPr>
        <p:spPr>
          <a:xfrm>
            <a:off x="457200" y="228600"/>
            <a:ext cx="7772400" cy="1470025"/>
          </a:xfrm>
        </p:spPr>
        <p:txBody>
          <a:bodyPr/>
          <a:lstStyle>
            <a:lvl1pPr>
              <a:defRPr sz="3600">
                <a:latin typeface="+mj-lt"/>
              </a:defRPr>
            </a:lvl1pPr>
          </a:lstStyle>
          <a:p>
            <a:r>
              <a:rPr lang="en-US" dirty="0" smtClean="0"/>
              <a:t>Click to edit Master title style</a:t>
            </a:r>
            <a:endParaRPr lang="en-US" dirty="0"/>
          </a:p>
        </p:txBody>
      </p:sp>
      <p:sp>
        <p:nvSpPr>
          <p:cNvPr id="17" name="Subtitle 2"/>
          <p:cNvSpPr>
            <a:spLocks noGrp="1"/>
          </p:cNvSpPr>
          <p:nvPr>
            <p:ph type="subTitle" idx="1"/>
          </p:nvPr>
        </p:nvSpPr>
        <p:spPr>
          <a:xfrm>
            <a:off x="457200" y="1752600"/>
            <a:ext cx="7772400" cy="609600"/>
          </a:xfrm>
        </p:spPr>
        <p:txBody>
          <a:bodyPr/>
          <a:lstStyle>
            <a:lvl1pPr marL="0" indent="0" algn="ctr" fontAlgn="auto">
              <a:spcBef>
                <a:spcPts val="0"/>
              </a:spcBef>
              <a:spcAft>
                <a:spcPts val="0"/>
              </a:spcAft>
              <a:buFont typeface="Arial" pitchFamily="34" charset="0"/>
              <a:buNone/>
              <a:defRPr sz="2400" baseline="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CA" dirty="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16" name="Title 1"/>
          <p:cNvSpPr>
            <a:spLocks noGrp="1"/>
          </p:cNvSpPr>
          <p:nvPr>
            <p:ph type="ctrTitle"/>
          </p:nvPr>
        </p:nvSpPr>
        <p:spPr>
          <a:xfrm>
            <a:off x="3276600" y="228600"/>
            <a:ext cx="5181600" cy="1470025"/>
          </a:xfrm>
        </p:spPr>
        <p:txBody>
          <a:bodyPr/>
          <a:lstStyle>
            <a:lvl1pPr>
              <a:defRPr sz="3600">
                <a:latin typeface="+mj-lt"/>
              </a:defRPr>
            </a:lvl1pPr>
          </a:lstStyle>
          <a:p>
            <a:r>
              <a:rPr lang="en-US" dirty="0" smtClean="0"/>
              <a:t>Click to edit Master title style</a:t>
            </a:r>
            <a:endParaRPr lang="en-US" dirty="0"/>
          </a:p>
        </p:txBody>
      </p:sp>
      <p:sp>
        <p:nvSpPr>
          <p:cNvPr id="17" name="Subtitle 2"/>
          <p:cNvSpPr>
            <a:spLocks noGrp="1"/>
          </p:cNvSpPr>
          <p:nvPr>
            <p:ph type="subTitle" idx="1"/>
          </p:nvPr>
        </p:nvSpPr>
        <p:spPr>
          <a:xfrm>
            <a:off x="3276600" y="1905000"/>
            <a:ext cx="5257800" cy="3505200"/>
          </a:xfrm>
        </p:spPr>
        <p:txBody>
          <a:bodyPr/>
          <a:lstStyle>
            <a:lvl1pPr marL="0" indent="0" algn="l" fontAlgn="auto">
              <a:spcBef>
                <a:spcPts val="0"/>
              </a:spcBef>
              <a:spcAft>
                <a:spcPts val="0"/>
              </a:spcAft>
              <a:buFont typeface="Arial" pitchFamily="34" charset="0"/>
              <a:buNone/>
              <a:defRPr sz="2400" baseline="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CA" dirty="0" smtClean="0"/>
          </a:p>
        </p:txBody>
      </p:sp>
      <p:pic>
        <p:nvPicPr>
          <p:cNvPr id="3074" name="Picture 2"/>
          <p:cNvPicPr>
            <a:picLocks noChangeAspect="1" noChangeArrowheads="1"/>
          </p:cNvPicPr>
          <p:nvPr userDrawn="1"/>
        </p:nvPicPr>
        <p:blipFill>
          <a:blip r:embed="rId2" cstate="print"/>
          <a:stretch>
            <a:fillRect/>
          </a:stretch>
        </p:blipFill>
        <p:spPr bwMode="auto">
          <a:xfrm>
            <a:off x="457200" y="0"/>
            <a:ext cx="2856711" cy="27432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
        <p:nvSpPr>
          <p:cNvPr id="16" name="Title 1"/>
          <p:cNvSpPr>
            <a:spLocks noGrp="1"/>
          </p:cNvSpPr>
          <p:nvPr>
            <p:ph type="ctrTitle"/>
          </p:nvPr>
        </p:nvSpPr>
        <p:spPr>
          <a:xfrm>
            <a:off x="2590800" y="228600"/>
            <a:ext cx="5867400" cy="1470025"/>
          </a:xfrm>
        </p:spPr>
        <p:txBody>
          <a:bodyPr/>
          <a:lstStyle>
            <a:lvl1pPr>
              <a:defRPr sz="3600">
                <a:latin typeface="+mj-lt"/>
              </a:defRPr>
            </a:lvl1pPr>
          </a:lstStyle>
          <a:p>
            <a:r>
              <a:rPr lang="en-US" dirty="0" smtClean="0"/>
              <a:t>Click to edit Master title style</a:t>
            </a:r>
            <a:endParaRPr lang="en-US" dirty="0"/>
          </a:p>
        </p:txBody>
      </p:sp>
      <p:sp>
        <p:nvSpPr>
          <p:cNvPr id="17" name="Subtitle 2"/>
          <p:cNvSpPr>
            <a:spLocks noGrp="1"/>
          </p:cNvSpPr>
          <p:nvPr>
            <p:ph type="subTitle" idx="1"/>
          </p:nvPr>
        </p:nvSpPr>
        <p:spPr>
          <a:xfrm>
            <a:off x="762000" y="1905000"/>
            <a:ext cx="7010400" cy="3505200"/>
          </a:xfrm>
        </p:spPr>
        <p:txBody>
          <a:bodyPr/>
          <a:lstStyle>
            <a:lvl1pPr marL="0" indent="0" algn="l" fontAlgn="auto">
              <a:spcBef>
                <a:spcPts val="0"/>
              </a:spcBef>
              <a:spcAft>
                <a:spcPts val="0"/>
              </a:spcAft>
              <a:buFont typeface="Arial" pitchFamily="34" charset="0"/>
              <a:buNone/>
              <a:defRPr sz="2400" baseline="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CA" dirty="0" smtClean="0"/>
          </a:p>
        </p:txBody>
      </p:sp>
      <p:pic>
        <p:nvPicPr>
          <p:cNvPr id="8" name="Picture 7" descr="partnership.png"/>
          <p:cNvPicPr>
            <a:picLocks noChangeAspect="1"/>
          </p:cNvPicPr>
          <p:nvPr userDrawn="1"/>
        </p:nvPicPr>
        <p:blipFill>
          <a:blip r:embed="rId2" cstate="print"/>
          <a:stretch>
            <a:fillRect/>
          </a:stretch>
        </p:blipFill>
        <p:spPr>
          <a:xfrm>
            <a:off x="685800" y="318011"/>
            <a:ext cx="1857375" cy="128802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Picture with Caption">
    <p:spTree>
      <p:nvGrpSpPr>
        <p:cNvPr id="1" name=""/>
        <p:cNvGrpSpPr/>
        <p:nvPr/>
      </p:nvGrpSpPr>
      <p:grpSpPr>
        <a:xfrm>
          <a:off x="0" y="0"/>
          <a:ext cx="0" cy="0"/>
          <a:chOff x="0" y="0"/>
          <a:chExt cx="0" cy="0"/>
        </a:xfrm>
      </p:grpSpPr>
      <p:sp>
        <p:nvSpPr>
          <p:cNvPr id="16" name="Title 1"/>
          <p:cNvSpPr>
            <a:spLocks noGrp="1"/>
          </p:cNvSpPr>
          <p:nvPr>
            <p:ph type="ctrTitle"/>
          </p:nvPr>
        </p:nvSpPr>
        <p:spPr>
          <a:xfrm>
            <a:off x="457200" y="228601"/>
            <a:ext cx="8001000" cy="1143000"/>
          </a:xfrm>
        </p:spPr>
        <p:txBody>
          <a:bodyPr/>
          <a:lstStyle>
            <a:lvl1pPr>
              <a:defRPr sz="3200">
                <a:latin typeface="+mj-lt"/>
              </a:defRPr>
            </a:lvl1pPr>
          </a:lstStyle>
          <a:p>
            <a:r>
              <a:rPr lang="en-US" dirty="0" smtClean="0"/>
              <a:t>Click to edit Master title style</a:t>
            </a:r>
            <a:endParaRPr lang="en-US" dirty="0"/>
          </a:p>
        </p:txBody>
      </p:sp>
      <p:sp>
        <p:nvSpPr>
          <p:cNvPr id="17" name="Subtitle 2"/>
          <p:cNvSpPr>
            <a:spLocks noGrp="1"/>
          </p:cNvSpPr>
          <p:nvPr>
            <p:ph type="subTitle" idx="1"/>
          </p:nvPr>
        </p:nvSpPr>
        <p:spPr>
          <a:xfrm>
            <a:off x="457200" y="1524000"/>
            <a:ext cx="8305800" cy="990600"/>
          </a:xfrm>
        </p:spPr>
        <p:txBody>
          <a:bodyPr/>
          <a:lstStyle>
            <a:lvl1pPr marL="0" indent="0" algn="ctr" fontAlgn="auto">
              <a:spcBef>
                <a:spcPts val="0"/>
              </a:spcBef>
              <a:spcAft>
                <a:spcPts val="0"/>
              </a:spcAft>
              <a:buFont typeface="Arial" pitchFamily="34" charset="0"/>
              <a:buNone/>
              <a:defRPr sz="2400" baseline="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CA" dirty="0" smtClean="0"/>
          </a:p>
        </p:txBody>
      </p:sp>
      <p:pic>
        <p:nvPicPr>
          <p:cNvPr id="6" name="Picture 5" descr="blue-business-graph.png"/>
          <p:cNvPicPr>
            <a:picLocks noChangeAspect="1"/>
          </p:cNvPicPr>
          <p:nvPr userDrawn="1"/>
        </p:nvPicPr>
        <p:blipFill>
          <a:blip r:embed="rId2" cstate="print"/>
          <a:stretch>
            <a:fillRect/>
          </a:stretch>
        </p:blipFill>
        <p:spPr>
          <a:xfrm>
            <a:off x="381000" y="3076575"/>
            <a:ext cx="2905125" cy="378142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Picture with Caption">
    <p:spTree>
      <p:nvGrpSpPr>
        <p:cNvPr id="1" name=""/>
        <p:cNvGrpSpPr/>
        <p:nvPr/>
      </p:nvGrpSpPr>
      <p:grpSpPr>
        <a:xfrm>
          <a:off x="0" y="0"/>
          <a:ext cx="0" cy="0"/>
          <a:chOff x="0" y="0"/>
          <a:chExt cx="0" cy="0"/>
        </a:xfrm>
      </p:grpSpPr>
      <p:sp>
        <p:nvSpPr>
          <p:cNvPr id="16" name="Title 1"/>
          <p:cNvSpPr>
            <a:spLocks noGrp="1"/>
          </p:cNvSpPr>
          <p:nvPr>
            <p:ph type="ctrTitle"/>
          </p:nvPr>
        </p:nvSpPr>
        <p:spPr>
          <a:xfrm>
            <a:off x="457200" y="228601"/>
            <a:ext cx="8001000" cy="1143000"/>
          </a:xfrm>
        </p:spPr>
        <p:txBody>
          <a:bodyPr/>
          <a:lstStyle>
            <a:lvl1pPr>
              <a:defRPr sz="3200">
                <a:latin typeface="+mj-lt"/>
              </a:defRPr>
            </a:lvl1pPr>
          </a:lstStyle>
          <a:p>
            <a:r>
              <a:rPr lang="en-US" dirty="0" smtClean="0"/>
              <a:t>Click to edit Master title style</a:t>
            </a:r>
            <a:endParaRPr lang="en-US" dirty="0"/>
          </a:p>
        </p:txBody>
      </p:sp>
      <p:sp>
        <p:nvSpPr>
          <p:cNvPr id="17" name="Subtitle 2"/>
          <p:cNvSpPr>
            <a:spLocks noGrp="1"/>
          </p:cNvSpPr>
          <p:nvPr>
            <p:ph type="subTitle" idx="1"/>
          </p:nvPr>
        </p:nvSpPr>
        <p:spPr>
          <a:xfrm>
            <a:off x="457200" y="1524000"/>
            <a:ext cx="8305800" cy="990600"/>
          </a:xfrm>
        </p:spPr>
        <p:txBody>
          <a:bodyPr/>
          <a:lstStyle>
            <a:lvl1pPr marL="0" indent="0" algn="ctr" fontAlgn="auto">
              <a:spcBef>
                <a:spcPts val="0"/>
              </a:spcBef>
              <a:spcAft>
                <a:spcPts val="0"/>
              </a:spcAft>
              <a:buFont typeface="Arial" pitchFamily="34" charset="0"/>
              <a:buNone/>
              <a:defRPr sz="2400" baseline="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CA" dirty="0" smtClean="0"/>
          </a:p>
        </p:txBody>
      </p:sp>
      <p:pic>
        <p:nvPicPr>
          <p:cNvPr id="6" name="Picture 5" descr="blue-business-graph.png"/>
          <p:cNvPicPr>
            <a:picLocks noChangeAspect="1"/>
          </p:cNvPicPr>
          <p:nvPr userDrawn="1"/>
        </p:nvPicPr>
        <p:blipFill>
          <a:blip r:embed="rId2" cstate="print"/>
          <a:stretch>
            <a:fillRect/>
          </a:stretch>
        </p:blipFill>
        <p:spPr>
          <a:xfrm>
            <a:off x="609600" y="4064611"/>
            <a:ext cx="2905125" cy="279338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7_Picture with Caption">
    <p:spTree>
      <p:nvGrpSpPr>
        <p:cNvPr id="1" name=""/>
        <p:cNvGrpSpPr/>
        <p:nvPr/>
      </p:nvGrpSpPr>
      <p:grpSpPr>
        <a:xfrm>
          <a:off x="0" y="0"/>
          <a:ext cx="0" cy="0"/>
          <a:chOff x="0" y="0"/>
          <a:chExt cx="0" cy="0"/>
        </a:xfrm>
      </p:grpSpPr>
      <p:sp>
        <p:nvSpPr>
          <p:cNvPr id="16" name="Title 1"/>
          <p:cNvSpPr>
            <a:spLocks noGrp="1"/>
          </p:cNvSpPr>
          <p:nvPr>
            <p:ph type="ctrTitle"/>
          </p:nvPr>
        </p:nvSpPr>
        <p:spPr>
          <a:xfrm>
            <a:off x="457200" y="228601"/>
            <a:ext cx="8001000" cy="1143000"/>
          </a:xfrm>
        </p:spPr>
        <p:txBody>
          <a:bodyPr/>
          <a:lstStyle>
            <a:lvl1pPr>
              <a:defRPr sz="3200">
                <a:latin typeface="+mj-lt"/>
              </a:defRPr>
            </a:lvl1pPr>
          </a:lstStyle>
          <a:p>
            <a:r>
              <a:rPr lang="en-US" dirty="0" smtClean="0"/>
              <a:t>Click to edit Master title style</a:t>
            </a:r>
            <a:endParaRPr lang="en-US" dirty="0"/>
          </a:p>
        </p:txBody>
      </p:sp>
      <p:sp>
        <p:nvSpPr>
          <p:cNvPr id="17" name="Subtitle 2"/>
          <p:cNvSpPr>
            <a:spLocks noGrp="1"/>
          </p:cNvSpPr>
          <p:nvPr>
            <p:ph type="subTitle" idx="1"/>
          </p:nvPr>
        </p:nvSpPr>
        <p:spPr>
          <a:xfrm>
            <a:off x="457200" y="1524000"/>
            <a:ext cx="8305800" cy="990600"/>
          </a:xfrm>
        </p:spPr>
        <p:txBody>
          <a:bodyPr/>
          <a:lstStyle>
            <a:lvl1pPr marL="0" indent="0" algn="ctr" fontAlgn="auto">
              <a:spcBef>
                <a:spcPts val="0"/>
              </a:spcBef>
              <a:spcAft>
                <a:spcPts val="0"/>
              </a:spcAft>
              <a:buFont typeface="Arial" pitchFamily="34" charset="0"/>
              <a:buNone/>
              <a:defRPr sz="2400" baseline="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CA"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C938FA-F6FA-9E48-A245-2E6F64EA71E4}" type="datetimeFigureOut">
              <a:rPr lang="en-US" smtClean="0"/>
              <a:pPr/>
              <a:t>9/18/11</a:t>
            </a:fld>
            <a:endParaRPr lang="en-US"/>
          </a:p>
        </p:txBody>
      </p:sp>
      <p:sp>
        <p:nvSpPr>
          <p:cNvPr id="5" name="Footer Placeholder 4"/>
          <p:cNvSpPr>
            <a:spLocks noGrp="1"/>
          </p:cNvSpPr>
          <p:nvPr>
            <p:ph type="ftr" sz="quarter" idx="11"/>
          </p:nvPr>
        </p:nvSpPr>
        <p:spPr>
          <a:xfrm>
            <a:off x="2854329" y="667543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0DA43B4-5D4D-4A4B-9937-FCF8D8E222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C938FA-F6FA-9E48-A245-2E6F64EA71E4}" type="datetimeFigureOut">
              <a:rPr lang="en-US" smtClean="0"/>
              <a:pPr/>
              <a:t>9/18/11</a:t>
            </a:fld>
            <a:endParaRPr lang="en-US"/>
          </a:p>
        </p:txBody>
      </p:sp>
      <p:sp>
        <p:nvSpPr>
          <p:cNvPr id="5" name="Footer Placeholder 4"/>
          <p:cNvSpPr>
            <a:spLocks noGrp="1"/>
          </p:cNvSpPr>
          <p:nvPr>
            <p:ph type="ftr" sz="quarter" idx="11"/>
          </p:nvPr>
        </p:nvSpPr>
        <p:spPr>
          <a:xfrm>
            <a:off x="2854329" y="667543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0DA43B4-5D4D-4A4B-9937-FCF8D8E222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effectLst>
            <a:outerShdw blurRad="25400" dist="190500" dir="2700000">
              <a:schemeClr val="tx2">
                <a:alpha val="20000"/>
              </a:schemeClr>
            </a:outerShdw>
          </a:effectLst>
        </p:spPr>
        <p:txBody>
          <a:bodyPr anchor="t"/>
          <a:lstStyle>
            <a:lvl1pPr algn="l">
              <a:defRPr sz="4000" b="1" cap="all">
                <a:solidFill>
                  <a:srgbClr val="1F497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C938FA-F6FA-9E48-A245-2E6F64EA71E4}" type="datetimeFigureOut">
              <a:rPr lang="en-US" smtClean="0"/>
              <a:pPr/>
              <a:t>9/18/11</a:t>
            </a:fld>
            <a:endParaRPr lang="en-US"/>
          </a:p>
        </p:txBody>
      </p:sp>
      <p:sp>
        <p:nvSpPr>
          <p:cNvPr id="5" name="Footer Placeholder 4"/>
          <p:cNvSpPr>
            <a:spLocks noGrp="1"/>
          </p:cNvSpPr>
          <p:nvPr>
            <p:ph type="ftr" sz="quarter" idx="11"/>
          </p:nvPr>
        </p:nvSpPr>
        <p:spPr>
          <a:xfrm>
            <a:off x="2854329" y="667543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0DA43B4-5D4D-4A4B-9937-FCF8D8E222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C938FA-F6FA-9E48-A245-2E6F64EA71E4}" type="datetimeFigureOut">
              <a:rPr lang="en-US" smtClean="0"/>
              <a:pPr/>
              <a:t>9/18/11</a:t>
            </a:fld>
            <a:endParaRPr lang="en-US"/>
          </a:p>
        </p:txBody>
      </p:sp>
      <p:sp>
        <p:nvSpPr>
          <p:cNvPr id="6" name="Footer Placeholder 5"/>
          <p:cNvSpPr>
            <a:spLocks noGrp="1"/>
          </p:cNvSpPr>
          <p:nvPr>
            <p:ph type="ftr" sz="quarter" idx="11"/>
          </p:nvPr>
        </p:nvSpPr>
        <p:spPr>
          <a:xfrm>
            <a:off x="2854329" y="667543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0DA43B4-5D4D-4A4B-9937-FCF8D8E222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AC938FA-F6FA-9E48-A245-2E6F64EA71E4}" type="datetimeFigureOut">
              <a:rPr lang="en-US" smtClean="0"/>
              <a:pPr/>
              <a:t>9/18/11</a:t>
            </a:fld>
            <a:endParaRPr lang="en-US"/>
          </a:p>
        </p:txBody>
      </p:sp>
      <p:sp>
        <p:nvSpPr>
          <p:cNvPr id="8" name="Footer Placeholder 7"/>
          <p:cNvSpPr>
            <a:spLocks noGrp="1"/>
          </p:cNvSpPr>
          <p:nvPr>
            <p:ph type="ftr" sz="quarter" idx="11"/>
          </p:nvPr>
        </p:nvSpPr>
        <p:spPr>
          <a:xfrm>
            <a:off x="2854329" y="6675437"/>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0DA43B4-5D4D-4A4B-9937-FCF8D8E222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AC938FA-F6FA-9E48-A245-2E6F64EA71E4}" type="datetimeFigureOut">
              <a:rPr lang="en-US" smtClean="0"/>
              <a:pPr/>
              <a:t>9/18/11</a:t>
            </a:fld>
            <a:endParaRPr lang="en-US"/>
          </a:p>
        </p:txBody>
      </p:sp>
      <p:sp>
        <p:nvSpPr>
          <p:cNvPr id="4" name="Footer Placeholder 3"/>
          <p:cNvSpPr>
            <a:spLocks noGrp="1"/>
          </p:cNvSpPr>
          <p:nvPr>
            <p:ph type="ftr" sz="quarter" idx="11"/>
          </p:nvPr>
        </p:nvSpPr>
        <p:spPr>
          <a:xfrm>
            <a:off x="2854329" y="6675437"/>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E0DA43B4-5D4D-4A4B-9937-FCF8D8E222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AC938FA-F6FA-9E48-A245-2E6F64EA71E4}" type="datetimeFigureOut">
              <a:rPr lang="en-US" smtClean="0"/>
              <a:pPr/>
              <a:t>9/18/11</a:t>
            </a:fld>
            <a:endParaRPr lang="en-US"/>
          </a:p>
        </p:txBody>
      </p:sp>
      <p:sp>
        <p:nvSpPr>
          <p:cNvPr id="3" name="Footer Placeholder 2"/>
          <p:cNvSpPr>
            <a:spLocks noGrp="1"/>
          </p:cNvSpPr>
          <p:nvPr>
            <p:ph type="ftr" sz="quarter" idx="11"/>
          </p:nvPr>
        </p:nvSpPr>
        <p:spPr>
          <a:xfrm>
            <a:off x="2854329" y="6675437"/>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0DA43B4-5D4D-4A4B-9937-FCF8D8E222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C938FA-F6FA-9E48-A245-2E6F64EA71E4}" type="datetimeFigureOut">
              <a:rPr lang="en-US" smtClean="0"/>
              <a:pPr/>
              <a:t>9/18/11</a:t>
            </a:fld>
            <a:endParaRPr lang="en-US"/>
          </a:p>
        </p:txBody>
      </p:sp>
      <p:sp>
        <p:nvSpPr>
          <p:cNvPr id="6" name="Footer Placeholder 5"/>
          <p:cNvSpPr>
            <a:spLocks noGrp="1"/>
          </p:cNvSpPr>
          <p:nvPr>
            <p:ph type="ftr" sz="quarter" idx="11"/>
          </p:nvPr>
        </p:nvSpPr>
        <p:spPr>
          <a:xfrm>
            <a:off x="2854329" y="667543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0DA43B4-5D4D-4A4B-9937-FCF8D8E222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C938FA-F6FA-9E48-A245-2E6F64EA71E4}" type="datetimeFigureOut">
              <a:rPr lang="en-US" smtClean="0"/>
              <a:pPr/>
              <a:t>9/18/11</a:t>
            </a:fld>
            <a:endParaRPr lang="en-US"/>
          </a:p>
        </p:txBody>
      </p:sp>
      <p:sp>
        <p:nvSpPr>
          <p:cNvPr id="6" name="Footer Placeholder 5"/>
          <p:cNvSpPr>
            <a:spLocks noGrp="1"/>
          </p:cNvSpPr>
          <p:nvPr>
            <p:ph type="ftr" sz="quarter" idx="11"/>
          </p:nvPr>
        </p:nvSpPr>
        <p:spPr>
          <a:xfrm>
            <a:off x="2854329" y="667543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0DA43B4-5D4D-4A4B-9937-FCF8D8E222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40000"/>
                <a:satMod val="350000"/>
              </a:schemeClr>
            </a:gs>
            <a:gs pos="5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3" name="Picture 12" descr="MIS_002_1280x800.jpg"/>
          <p:cNvPicPr>
            <a:picLocks noChangeAspect="1"/>
          </p:cNvPicPr>
          <p:nvPr userDrawn="1"/>
        </p:nvPicPr>
        <p:blipFill>
          <a:blip r:embed="rId19">
            <a:alphaModFix amt="21000"/>
            <a:extLst>
              <a:ext uri="{28A0092B-C50C-407E-A947-70E740481C1C}">
                <a14:useLocalDpi xmlns:a14="http://schemas.microsoft.com/office/drawing/2010/main" val="0"/>
              </a:ext>
            </a:extLst>
          </a:blip>
          <a:stretch>
            <a:fillRect/>
          </a:stretch>
        </p:blipFill>
        <p:spPr>
          <a:xfrm>
            <a:off x="-1" y="763613"/>
            <a:ext cx="9136474" cy="5526587"/>
          </a:xfrm>
          <a:prstGeom prst="rect">
            <a:avLst/>
          </a:prstGeom>
        </p:spPr>
      </p:pic>
      <p:sp>
        <p:nvSpPr>
          <p:cNvPr id="15" name="Rectangle 14"/>
          <p:cNvSpPr/>
          <p:nvPr userDrawn="1"/>
        </p:nvSpPr>
        <p:spPr>
          <a:xfrm>
            <a:off x="-1" y="155066"/>
            <a:ext cx="9144001" cy="807013"/>
          </a:xfrm>
          <a:prstGeom prst="rect">
            <a:avLst/>
          </a:prstGeom>
          <a:gradFill flip="none" rotWithShape="1">
            <a:gsLst>
              <a:gs pos="0">
                <a:schemeClr val="bg1">
                  <a:alpha val="79000"/>
                </a:schemeClr>
              </a:gs>
              <a:gs pos="100000">
                <a:schemeClr val="tx2">
                  <a:alpha val="85000"/>
                </a:schemeClr>
              </a:gs>
            </a:gsLst>
            <a:lin ang="0" scaled="0"/>
            <a:tileRect/>
          </a:gradFill>
          <a:ln>
            <a:gradFill flip="none" rotWithShape="1">
              <a:gsLst>
                <a:gs pos="0">
                  <a:schemeClr val="tx1"/>
                </a:gs>
                <a:gs pos="100000">
                  <a:schemeClr val="tx2">
                    <a:lumMod val="20000"/>
                    <a:lumOff val="80000"/>
                  </a:schemeClr>
                </a:gs>
              </a:gsLst>
              <a:lin ang="10800000" scaled="0"/>
              <a:tileRect/>
            </a:gradFill>
          </a:ln>
          <a:effectLst>
            <a:outerShdw blurRad="50800" dist="38100" dir="2700000">
              <a:srgbClr val="000000">
                <a:alpha val="43000"/>
              </a:srgbClr>
            </a:outerShdw>
            <a:reflection blurRad="6350" stA="50000" endA="295" endPos="92000" dist="101600" dir="5400000" sy="-100000" algn="bl" rotWithShape="0"/>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71054" y="62624"/>
            <a:ext cx="5611742" cy="1143000"/>
          </a:xfrm>
          <a:prstGeom prst="rect">
            <a:avLst/>
          </a:prstGeom>
          <a:effectLst>
            <a:outerShdw blurRad="25400" dist="190500" dir="2700000">
              <a:schemeClr val="tx2">
                <a:alpha val="30000"/>
              </a:schemeClr>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216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A43B4-5D4D-4A4B-9937-FCF8D8E22280}" type="slidenum">
              <a:rPr lang="en-US" smtClean="0"/>
              <a:pPr/>
              <a:t>‹#›</a:t>
            </a:fld>
            <a:endParaRPr lang="en-US"/>
          </a:p>
        </p:txBody>
      </p:sp>
      <p:sp>
        <p:nvSpPr>
          <p:cNvPr id="14" name="Rectangle 13"/>
          <p:cNvSpPr/>
          <p:nvPr userDrawn="1"/>
        </p:nvSpPr>
        <p:spPr>
          <a:xfrm>
            <a:off x="-1" y="5947656"/>
            <a:ext cx="9144001" cy="751667"/>
          </a:xfrm>
          <a:prstGeom prst="rect">
            <a:avLst/>
          </a:prstGeom>
          <a:gradFill flip="none" rotWithShape="1">
            <a:gsLst>
              <a:gs pos="0">
                <a:schemeClr val="tx1">
                  <a:lumMod val="95000"/>
                  <a:lumOff val="5000"/>
                  <a:alpha val="80000"/>
                </a:schemeClr>
              </a:gs>
              <a:gs pos="100000">
                <a:schemeClr val="accent1">
                  <a:lumMod val="75000"/>
                  <a:alpha val="80000"/>
                </a:schemeClr>
              </a:gs>
            </a:gsLst>
            <a:lin ang="10800000" scaled="0"/>
            <a:tileRect/>
          </a:gradFill>
          <a:ln>
            <a:gradFill flip="none" rotWithShape="1">
              <a:gsLst>
                <a:gs pos="0">
                  <a:schemeClr val="accent1">
                    <a:shade val="95000"/>
                    <a:satMod val="105000"/>
                  </a:schemeClr>
                </a:gs>
                <a:gs pos="100000">
                  <a:srgbClr val="FFFFFF"/>
                </a:gs>
              </a:gsLst>
              <a:lin ang="0" scaled="1"/>
              <a:tileRect/>
            </a:gradFill>
          </a:ln>
          <a:effectLst>
            <a:outerShdw blurRad="40000" dist="381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mis bold.png"/>
          <p:cNvPicPr>
            <a:picLocks noChangeAspect="1"/>
          </p:cNvPicPr>
          <p:nvPr userDrawn="1"/>
        </p:nvPicPr>
        <p:blipFill>
          <a:blip r:embed="rId20">
            <a:clrChange>
              <a:clrFrom>
                <a:srgbClr val="FFFFFF"/>
              </a:clrFrom>
              <a:clrTo>
                <a:srgbClr val="FFFFFF">
                  <a:alpha val="0"/>
                </a:srgbClr>
              </a:clrTo>
            </a:clrChange>
          </a:blip>
          <a:stretch>
            <a:fillRect/>
          </a:stretch>
        </p:blipFill>
        <p:spPr>
          <a:xfrm>
            <a:off x="136382" y="62624"/>
            <a:ext cx="2791963" cy="972201"/>
          </a:xfrm>
          <a:prstGeom prst="rect">
            <a:avLst/>
          </a:prstGeom>
          <a:effectLst>
            <a:outerShdw blurRad="25400" dist="177800" dir="2700000">
              <a:srgbClr val="000000">
                <a:alpha val="20000"/>
              </a:srgbClr>
            </a:outerShdw>
          </a:effectLst>
        </p:spPr>
      </p:pic>
      <p:sp>
        <p:nvSpPr>
          <p:cNvPr id="10" name="Footer Placeholder 4"/>
          <p:cNvSpPr txBox="1">
            <a:spLocks/>
          </p:cNvSpPr>
          <p:nvPr userDrawn="1"/>
        </p:nvSpPr>
        <p:spPr>
          <a:xfrm>
            <a:off x="136382" y="6173788"/>
            <a:ext cx="5072694" cy="365124"/>
          </a:xfrm>
          <a:prstGeom prst="rect">
            <a:avLst/>
          </a:prstGeom>
          <a:effectLst>
            <a:outerShdw blurRad="50800" dist="152400" dir="2700000">
              <a:srgbClr val="000000">
                <a:alpha val="43000"/>
              </a:srgbClr>
            </a:outerShdw>
          </a:effectLst>
        </p:spPr>
        <p:txBody>
          <a:bodyPr vert="horz" lIns="91440" tIns="45720" rIns="91440" bIns="45720" rtlCol="0" anchor="ctr"/>
          <a:lstStyle>
            <a:lvl1pPr marL="0" marR="0" indent="0" algn="ctr" defTabSz="457200" rtl="0" eaLnBrk="1" fontAlgn="auto" latinLnBrk="0" hangingPunct="1">
              <a:lnSpc>
                <a:spcPct val="100000"/>
              </a:lnSpc>
              <a:spcBef>
                <a:spcPts val="0"/>
              </a:spcBef>
              <a:spcAft>
                <a:spcPts val="0"/>
              </a:spcAft>
              <a:buClrTx/>
              <a:buSzTx/>
              <a:buFontTx/>
              <a:buNone/>
              <a:tabLst/>
              <a:defRPr sz="1600" b="0" spc="15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50" normalizeH="0" baseline="0" noProof="0" dirty="0" smtClean="0">
                <a:ln>
                  <a:noFill/>
                </a:ln>
                <a:solidFill>
                  <a:schemeClr val="bg1">
                    <a:lumMod val="75000"/>
                  </a:schemeClr>
                </a:solidFill>
                <a:effectLst/>
                <a:uLnTx/>
                <a:uFillTx/>
                <a:latin typeface="Century Gothic"/>
                <a:ea typeface="+mn-ea"/>
                <a:cs typeface="Century Gothic"/>
              </a:rPr>
              <a:t>Access </a:t>
            </a:r>
            <a:r>
              <a:rPr kumimoji="0" lang="en-US" sz="1400" b="1" i="0" u="none" strike="noStrike" kern="1200" cap="none" spc="150" normalizeH="0" baseline="0" noProof="0" dirty="0" smtClean="0">
                <a:ln>
                  <a:noFill/>
                </a:ln>
                <a:solidFill>
                  <a:schemeClr val="bg1">
                    <a:lumMod val="75000"/>
                  </a:schemeClr>
                </a:solidFill>
                <a:effectLst/>
                <a:uLnTx/>
                <a:uFillTx/>
                <a:latin typeface="Wingdings"/>
                <a:ea typeface="Wingdings"/>
                <a:cs typeface="Wingdings"/>
              </a:rPr>
              <a:t></a:t>
            </a:r>
            <a:r>
              <a:rPr kumimoji="0" lang="en-US" sz="1400" b="1" i="0" u="none" strike="noStrike" kern="1200" cap="none" spc="150" normalizeH="0" baseline="0" noProof="0" dirty="0" smtClean="0">
                <a:ln>
                  <a:noFill/>
                </a:ln>
                <a:solidFill>
                  <a:schemeClr val="bg1">
                    <a:lumMod val="75000"/>
                  </a:schemeClr>
                </a:solidFill>
                <a:effectLst/>
                <a:uLnTx/>
                <a:uFillTx/>
                <a:latin typeface="Century Gothic"/>
                <a:ea typeface="+mn-ea"/>
                <a:cs typeface="Century Gothic"/>
              </a:rPr>
              <a:t> Commitment </a:t>
            </a:r>
            <a:r>
              <a:rPr kumimoji="0" lang="en-US" sz="1400" b="1" i="0" u="none" strike="noStrike" kern="1200" cap="none" spc="150" normalizeH="0" baseline="0" noProof="0" dirty="0" smtClean="0">
                <a:ln>
                  <a:noFill/>
                </a:ln>
                <a:solidFill>
                  <a:schemeClr val="bg1">
                    <a:lumMod val="75000"/>
                  </a:schemeClr>
                </a:solidFill>
                <a:effectLst/>
                <a:uLnTx/>
                <a:uFillTx/>
                <a:latin typeface="Century Gothic"/>
                <a:ea typeface="Wingdings"/>
                <a:cs typeface="Century Gothic"/>
              </a:rPr>
              <a:t></a:t>
            </a:r>
            <a:r>
              <a:rPr kumimoji="0" lang="en-US" sz="1400" b="1" i="0" u="none" strike="noStrike" kern="1200" cap="none" spc="150" normalizeH="0" baseline="0" noProof="0" dirty="0" smtClean="0">
                <a:ln>
                  <a:noFill/>
                </a:ln>
                <a:solidFill>
                  <a:schemeClr val="bg1">
                    <a:lumMod val="75000"/>
                  </a:schemeClr>
                </a:solidFill>
                <a:effectLst/>
                <a:uLnTx/>
                <a:uFillTx/>
                <a:latin typeface="Century Gothic"/>
                <a:ea typeface="+mn-ea"/>
                <a:cs typeface="Century Gothic"/>
              </a:rPr>
              <a:t> Expertise</a:t>
            </a:r>
          </a:p>
        </p:txBody>
      </p:sp>
      <p:sp>
        <p:nvSpPr>
          <p:cNvPr id="11" name="Footer Placeholder 4"/>
          <p:cNvSpPr txBox="1">
            <a:spLocks/>
          </p:cNvSpPr>
          <p:nvPr userDrawn="1"/>
        </p:nvSpPr>
        <p:spPr>
          <a:xfrm>
            <a:off x="4065701" y="6177702"/>
            <a:ext cx="4865943" cy="365124"/>
          </a:xfrm>
          <a:prstGeom prst="rect">
            <a:avLst/>
          </a:prstGeom>
          <a:effectLst>
            <a:outerShdw blurRad="50800" dist="152400" dir="2700000">
              <a:srgbClr val="000000">
                <a:alpha val="43000"/>
              </a:srgbClr>
            </a:outerShdw>
          </a:effectLst>
        </p:spPr>
        <p:txBody>
          <a:bodyPr vert="horz" lIns="91440" tIns="45720" rIns="91440" bIns="45720" rtlCol="0" anchor="ctr"/>
          <a:lstStyle>
            <a:lvl1pPr marL="0" marR="0" indent="0" algn="ctr" defTabSz="457200" rtl="0" eaLnBrk="1" fontAlgn="auto" latinLnBrk="0" hangingPunct="1">
              <a:lnSpc>
                <a:spcPct val="100000"/>
              </a:lnSpc>
              <a:spcBef>
                <a:spcPts val="0"/>
              </a:spcBef>
              <a:spcAft>
                <a:spcPts val="0"/>
              </a:spcAft>
              <a:buClrTx/>
              <a:buSzTx/>
              <a:buFontTx/>
              <a:buNone/>
              <a:tabLst/>
              <a:defRPr sz="1600" b="0" spc="15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50" normalizeH="0" baseline="0" noProof="0" dirty="0" smtClean="0">
                <a:ln>
                  <a:noFill/>
                </a:ln>
                <a:solidFill>
                  <a:schemeClr val="bg1">
                    <a:lumMod val="75000"/>
                  </a:schemeClr>
                </a:solidFill>
                <a:effectLst/>
                <a:uLnTx/>
                <a:uFillTx/>
                <a:latin typeface="Century Gothic"/>
                <a:ea typeface="+mn-ea"/>
                <a:cs typeface="Century Gothic"/>
              </a:rPr>
              <a:t>Advancing Robotic Surgery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59" r:id="rId17"/>
  </p:sldLayoutIdLst>
  <p:txStyles>
    <p:titleStyle>
      <a:lvl1pPr algn="r" defTabSz="457200" rtl="0" eaLnBrk="1" latinLnBrk="0" hangingPunct="1">
        <a:spcBef>
          <a:spcPct val="0"/>
        </a:spcBef>
        <a:buNone/>
        <a:defRPr sz="2800" b="1" kern="1200">
          <a:solidFill>
            <a:schemeClr val="bg1">
              <a:lumMod val="95000"/>
            </a:schemeClr>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8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8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93594"/>
            <a:ext cx="9143999" cy="1362075"/>
          </a:xfrm>
        </p:spPr>
        <p:txBody>
          <a:bodyPr/>
          <a:lstStyle/>
          <a:p>
            <a:pPr algn="ctr"/>
            <a:r>
              <a:rPr lang="en-US" sz="2800" dirty="0" smtClean="0"/>
              <a:t>Advancing robotic surgery</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258" y="-28432"/>
            <a:ext cx="5611742" cy="1143000"/>
          </a:xfrm>
        </p:spPr>
        <p:txBody>
          <a:bodyPr/>
          <a:lstStyle/>
          <a:p>
            <a:r>
              <a:rPr lang="en-US" sz="2400" dirty="0" smtClean="0"/>
              <a:t>CV Initiative Alignment with MIS</a:t>
            </a:r>
            <a:endParaRPr lang="en-US" sz="2400" dirty="0"/>
          </a:p>
        </p:txBody>
      </p:sp>
      <p:sp>
        <p:nvSpPr>
          <p:cNvPr id="3" name="Content Placeholder 2"/>
          <p:cNvSpPr>
            <a:spLocks noGrp="1"/>
          </p:cNvSpPr>
          <p:nvPr>
            <p:ph idx="1"/>
          </p:nvPr>
        </p:nvSpPr>
        <p:spPr/>
        <p:txBody>
          <a:bodyPr/>
          <a:lstStyle/>
          <a:p>
            <a:r>
              <a:rPr lang="en-US" dirty="0" smtClean="0"/>
              <a:t>Client CV Initiative Alignment</a:t>
            </a:r>
          </a:p>
          <a:p>
            <a:pPr lvl="1"/>
            <a:r>
              <a:rPr lang="en-US" dirty="0" smtClean="0"/>
              <a:t>After the assessment, we align our expertise to the client’s initiatives</a:t>
            </a:r>
          </a:p>
          <a:p>
            <a:pPr lvl="1"/>
            <a:r>
              <a:rPr lang="en-US" dirty="0" smtClean="0"/>
              <a:t>This alignment ensures that our clients know we are focused on their objectives</a:t>
            </a:r>
          </a:p>
          <a:p>
            <a:pPr lvl="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979814" y="0"/>
            <a:ext cx="6164186" cy="974923"/>
          </a:xfrm>
        </p:spPr>
        <p:txBody>
          <a:bodyPr/>
          <a:lstStyle/>
          <a:p>
            <a:r>
              <a:rPr lang="en-US" sz="2400" dirty="0" smtClean="0"/>
              <a:t>Client – MIS Synchronization Matrix</a:t>
            </a:r>
            <a:endParaRPr lang="en-US" sz="240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679462446"/>
              </p:ext>
            </p:extLst>
          </p:nvPr>
        </p:nvGraphicFramePr>
        <p:xfrm>
          <a:off x="457200" y="1162747"/>
          <a:ext cx="8229600" cy="2931160"/>
        </p:xfrm>
        <a:graphic>
          <a:graphicData uri="http://schemas.openxmlformats.org/drawingml/2006/table">
            <a:tbl>
              <a:tblPr firstRow="1" bandRow="1">
                <a:tableStyleId>{5C22544A-7EE6-4342-B048-85BDC9FD1C3A}</a:tableStyleId>
              </a:tblPr>
              <a:tblGrid>
                <a:gridCol w="2485337"/>
                <a:gridCol w="3863756"/>
                <a:gridCol w="1880507"/>
              </a:tblGrid>
              <a:tr h="370840">
                <a:tc>
                  <a:txBody>
                    <a:bodyPr/>
                    <a:lstStyle/>
                    <a:p>
                      <a:r>
                        <a:rPr lang="en-US" dirty="0" smtClean="0"/>
                        <a:t>Client</a:t>
                      </a:r>
                      <a:r>
                        <a:rPr lang="en-US" baseline="0" dirty="0" smtClean="0"/>
                        <a:t> CV Initiative</a:t>
                      </a:r>
                      <a:endParaRPr lang="en-US" dirty="0"/>
                    </a:p>
                  </a:txBody>
                  <a:tcPr/>
                </a:tc>
                <a:tc>
                  <a:txBody>
                    <a:bodyPr/>
                    <a:lstStyle/>
                    <a:p>
                      <a:r>
                        <a:rPr lang="en-US" dirty="0" smtClean="0"/>
                        <a:t>Robotic</a:t>
                      </a:r>
                      <a:r>
                        <a:rPr lang="en-US" baseline="0" dirty="0" smtClean="0"/>
                        <a:t> Application</a:t>
                      </a:r>
                      <a:endParaRPr lang="en-US" dirty="0"/>
                    </a:p>
                  </a:txBody>
                  <a:tcPr/>
                </a:tc>
                <a:tc>
                  <a:txBody>
                    <a:bodyPr/>
                    <a:lstStyle/>
                    <a:p>
                      <a:r>
                        <a:rPr lang="en-US" dirty="0" smtClean="0"/>
                        <a:t>MIS Expertise</a:t>
                      </a:r>
                      <a:endParaRPr lang="en-US" dirty="0"/>
                    </a:p>
                  </a:txBody>
                  <a:tcPr/>
                </a:tc>
              </a:tr>
              <a:tr h="370840">
                <a:tc>
                  <a:txBody>
                    <a:bodyPr/>
                    <a:lstStyle/>
                    <a:p>
                      <a:r>
                        <a:rPr lang="en-US" sz="1600" dirty="0" smtClean="0"/>
                        <a:t>Coronary</a:t>
                      </a:r>
                      <a:r>
                        <a:rPr lang="en-US" sz="1600" baseline="0" dirty="0" smtClean="0"/>
                        <a:t> Artery Disease</a:t>
                      </a:r>
                    </a:p>
                    <a:p>
                      <a:r>
                        <a:rPr lang="en-US" sz="1600" baseline="0" dirty="0" smtClean="0"/>
                        <a:t>(PCI incl. with hybrid procedure)</a:t>
                      </a:r>
                      <a:endParaRPr lang="en-US" sz="1600" dirty="0"/>
                    </a:p>
                  </a:txBody>
                  <a:tcPr/>
                </a:tc>
                <a:tc>
                  <a:txBody>
                    <a:bodyPr/>
                    <a:lstStyle/>
                    <a:p>
                      <a:r>
                        <a:rPr lang="en-US" sz="1600" dirty="0" smtClean="0"/>
                        <a:t>Robotic Hybrid</a:t>
                      </a:r>
                      <a:r>
                        <a:rPr lang="en-US" sz="1600" baseline="0" dirty="0" smtClean="0"/>
                        <a:t> Revascularization (Thoracotomy)</a:t>
                      </a:r>
                    </a:p>
                    <a:p>
                      <a:r>
                        <a:rPr lang="en-US" sz="1600" dirty="0" smtClean="0"/>
                        <a:t>Port-only</a:t>
                      </a:r>
                      <a:r>
                        <a:rPr lang="en-US" sz="1600" baseline="0" dirty="0" smtClean="0"/>
                        <a:t> Hybrid Revascularization</a:t>
                      </a:r>
                      <a:endParaRPr lang="en-US" sz="1600" dirty="0"/>
                    </a:p>
                  </a:txBody>
                  <a:tcPr/>
                </a:tc>
                <a:tc>
                  <a:txBody>
                    <a:bodyPr/>
                    <a:lstStyle/>
                    <a:p>
                      <a:r>
                        <a:rPr lang="en-US" sz="1600" dirty="0" smtClean="0"/>
                        <a:t>RHR</a:t>
                      </a:r>
                    </a:p>
                    <a:p>
                      <a:r>
                        <a:rPr lang="en-US" sz="1600" dirty="0" smtClean="0"/>
                        <a:t>TECAB</a:t>
                      </a:r>
                      <a:r>
                        <a:rPr lang="en-US" sz="1600" baseline="0" dirty="0" smtClean="0"/>
                        <a:t> (POHR)</a:t>
                      </a:r>
                      <a:endParaRPr lang="en-US" sz="1600" dirty="0"/>
                    </a:p>
                  </a:txBody>
                  <a:tcPr/>
                </a:tc>
              </a:tr>
              <a:tr h="370840">
                <a:tc>
                  <a:txBody>
                    <a:bodyPr/>
                    <a:lstStyle/>
                    <a:p>
                      <a:r>
                        <a:rPr lang="en-US" sz="1600" dirty="0" smtClean="0"/>
                        <a:t>Atrial Fibrillation</a:t>
                      </a:r>
                      <a:endParaRPr lang="en-US" sz="1600" dirty="0"/>
                    </a:p>
                  </a:txBody>
                  <a:tcPr/>
                </a:tc>
                <a:tc>
                  <a:txBody>
                    <a:bodyPr/>
                    <a:lstStyle/>
                    <a:p>
                      <a:r>
                        <a:rPr lang="en-US" sz="1600" dirty="0" smtClean="0"/>
                        <a:t>Arrested</a:t>
                      </a:r>
                      <a:r>
                        <a:rPr lang="en-US" sz="1600" baseline="0" dirty="0" smtClean="0"/>
                        <a:t> Heart MAZE</a:t>
                      </a:r>
                    </a:p>
                    <a:p>
                      <a:r>
                        <a:rPr lang="en-US" sz="1600" baseline="0" dirty="0" smtClean="0"/>
                        <a:t>Beating Heart MAZE</a:t>
                      </a:r>
                      <a:endParaRPr lang="en-US" sz="1600" dirty="0"/>
                    </a:p>
                  </a:txBody>
                  <a:tcPr/>
                </a:tc>
                <a:tc>
                  <a:txBody>
                    <a:bodyPr/>
                    <a:lstStyle/>
                    <a:p>
                      <a:r>
                        <a:rPr lang="en-US" sz="1600" dirty="0" smtClean="0"/>
                        <a:t>AH</a:t>
                      </a:r>
                      <a:r>
                        <a:rPr lang="en-US" sz="1600" baseline="0" dirty="0" smtClean="0"/>
                        <a:t> MAZE</a:t>
                      </a:r>
                    </a:p>
                    <a:p>
                      <a:r>
                        <a:rPr lang="en-US" sz="1600" baseline="0" dirty="0" smtClean="0"/>
                        <a:t>BH MAZE</a:t>
                      </a:r>
                      <a:endParaRPr lang="en-US" sz="1600" dirty="0"/>
                    </a:p>
                  </a:txBody>
                  <a:tcPr/>
                </a:tc>
              </a:tr>
              <a:tr h="370840">
                <a:tc>
                  <a:txBody>
                    <a:bodyPr/>
                    <a:lstStyle/>
                    <a:p>
                      <a:r>
                        <a:rPr lang="en-US" sz="1600" dirty="0" smtClean="0"/>
                        <a:t>Atrial Septal Defect</a:t>
                      </a:r>
                    </a:p>
                    <a:p>
                      <a:r>
                        <a:rPr lang="en-US" sz="1600" dirty="0" smtClean="0"/>
                        <a:t>Patent</a:t>
                      </a:r>
                      <a:r>
                        <a:rPr lang="en-US" sz="1600" baseline="0" dirty="0" smtClean="0"/>
                        <a:t> Foramen Ovale</a:t>
                      </a:r>
                      <a:endParaRPr lang="en-US" sz="1600" dirty="0"/>
                    </a:p>
                  </a:txBody>
                  <a:tcPr/>
                </a:tc>
                <a:tc>
                  <a:txBody>
                    <a:bodyPr/>
                    <a:lstStyle/>
                    <a:p>
                      <a:r>
                        <a:rPr lang="en-US" sz="1600" baseline="30000" dirty="0" smtClean="0"/>
                        <a:t>1</a:t>
                      </a:r>
                      <a:r>
                        <a:rPr lang="en-US" sz="1600" dirty="0" smtClean="0"/>
                        <a:t>Both can be</a:t>
                      </a:r>
                      <a:r>
                        <a:rPr lang="en-US" sz="1600" baseline="0" dirty="0" smtClean="0"/>
                        <a:t> performed robotically. </a:t>
                      </a:r>
                      <a:endParaRPr lang="en-US" sz="1600" baseline="30000" dirty="0"/>
                    </a:p>
                  </a:txBody>
                  <a:tcPr/>
                </a:tc>
                <a:tc>
                  <a:txBody>
                    <a:bodyPr/>
                    <a:lstStyle/>
                    <a:p>
                      <a:r>
                        <a:rPr lang="en-US" sz="1600" dirty="0" smtClean="0"/>
                        <a:t>ASD, PFO</a:t>
                      </a:r>
                      <a:endParaRPr lang="en-US" sz="1600" dirty="0"/>
                    </a:p>
                  </a:txBody>
                  <a:tcPr/>
                </a:tc>
              </a:tr>
              <a:tr h="370840">
                <a:tc>
                  <a:txBody>
                    <a:bodyPr/>
                    <a:lstStyle/>
                    <a:p>
                      <a:r>
                        <a:rPr lang="en-US" sz="1600" dirty="0" smtClean="0"/>
                        <a:t>Valvular</a:t>
                      </a:r>
                      <a:r>
                        <a:rPr lang="en-US" sz="1600" baseline="0" dirty="0" smtClean="0"/>
                        <a:t> Heart Disease</a:t>
                      </a:r>
                      <a:endParaRPr lang="en-US" sz="1600" dirty="0"/>
                    </a:p>
                  </a:txBody>
                  <a:tcPr/>
                </a:tc>
                <a:tc>
                  <a:txBody>
                    <a:bodyPr/>
                    <a:lstStyle/>
                    <a:p>
                      <a:r>
                        <a:rPr lang="en-US" sz="1600" dirty="0" smtClean="0"/>
                        <a:t>Mitral Valve Repair</a:t>
                      </a:r>
                    </a:p>
                    <a:p>
                      <a:r>
                        <a:rPr lang="en-US" sz="1600" dirty="0" smtClean="0"/>
                        <a:t>Tricuspid Valve</a:t>
                      </a:r>
                      <a:r>
                        <a:rPr lang="en-US" sz="1600" baseline="0" dirty="0" smtClean="0"/>
                        <a:t> Repair</a:t>
                      </a:r>
                    </a:p>
                  </a:txBody>
                  <a:tcPr/>
                </a:tc>
                <a:tc>
                  <a:txBody>
                    <a:bodyPr/>
                    <a:lstStyle/>
                    <a:p>
                      <a:r>
                        <a:rPr lang="en-US" sz="1600" dirty="0" smtClean="0"/>
                        <a:t>MVR</a:t>
                      </a:r>
                      <a:r>
                        <a:rPr lang="en-US" sz="1600" baseline="30000" dirty="0" smtClean="0"/>
                        <a:t>2</a:t>
                      </a:r>
                      <a:r>
                        <a:rPr lang="en-US" sz="1600" dirty="0" smtClean="0"/>
                        <a:t>,</a:t>
                      </a:r>
                      <a:r>
                        <a:rPr lang="en-US" sz="1600" baseline="0" dirty="0" smtClean="0"/>
                        <a:t> TVR, AVR</a:t>
                      </a:r>
                      <a:r>
                        <a:rPr lang="en-US" sz="1600" baseline="30000" dirty="0" smtClean="0"/>
                        <a:t>3</a:t>
                      </a:r>
                      <a:endParaRPr lang="en-US" sz="1600" baseline="30000" dirty="0"/>
                    </a:p>
                  </a:txBody>
                  <a:tcPr/>
                </a:tc>
              </a:tr>
            </a:tbl>
          </a:graphicData>
        </a:graphic>
      </p:graphicFrame>
      <p:sp>
        <p:nvSpPr>
          <p:cNvPr id="13" name="TextBox 12"/>
          <p:cNvSpPr txBox="1"/>
          <p:nvPr/>
        </p:nvSpPr>
        <p:spPr>
          <a:xfrm>
            <a:off x="457200" y="4780887"/>
            <a:ext cx="8170949" cy="1077218"/>
          </a:xfrm>
          <a:prstGeom prst="rect">
            <a:avLst/>
          </a:prstGeom>
          <a:noFill/>
        </p:spPr>
        <p:txBody>
          <a:bodyPr wrap="square" rtlCol="0">
            <a:spAutoFit/>
          </a:bodyPr>
          <a:lstStyle/>
          <a:p>
            <a:r>
              <a:rPr lang="en-US" sz="1100" baseline="30000" dirty="0" smtClean="0"/>
              <a:t>1</a:t>
            </a:r>
            <a:r>
              <a:rPr lang="en-US" sz="1600" dirty="0" smtClean="0"/>
              <a:t> </a:t>
            </a:r>
            <a:r>
              <a:rPr lang="en-US" sz="1100" dirty="0" smtClean="0">
                <a:latin typeface="Century Gothic"/>
                <a:cs typeface="Century Gothic"/>
              </a:rPr>
              <a:t>Pullthrough, skill sustainment, and team development procedures. Can be performed on patients that would normally get a sternotomy due to body habitus etc..</a:t>
            </a:r>
          </a:p>
          <a:p>
            <a:r>
              <a:rPr lang="en-US" sz="1100" baseline="30000" dirty="0" smtClean="0">
                <a:latin typeface="Century Gothic"/>
                <a:cs typeface="Century Gothic"/>
              </a:rPr>
              <a:t>2</a:t>
            </a:r>
            <a:r>
              <a:rPr lang="en-US" sz="1100" dirty="0" smtClean="0">
                <a:latin typeface="Century Gothic"/>
                <a:cs typeface="Century Gothic"/>
              </a:rPr>
              <a:t> For teams already trained. New teams must follow the manufacturer’s clinical pathway.</a:t>
            </a:r>
          </a:p>
          <a:p>
            <a:r>
              <a:rPr lang="en-US" sz="1100" baseline="30000" dirty="0" smtClean="0">
                <a:latin typeface="Century Gothic"/>
                <a:cs typeface="Century Gothic"/>
              </a:rPr>
              <a:t>3</a:t>
            </a:r>
            <a:r>
              <a:rPr lang="en-US" sz="1100" dirty="0" smtClean="0">
                <a:latin typeface="Century Gothic"/>
                <a:cs typeface="Century Gothic"/>
              </a:rPr>
              <a:t> Procedure developed. Manufacturer supporting only a couple teams at this stage. More instrumentation required. </a:t>
            </a:r>
          </a:p>
          <a:p>
            <a:endParaRPr lang="en-US" sz="1400" dirty="0">
              <a:latin typeface="Century Gothic"/>
              <a:cs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a:spLocks noGrp="1"/>
          </p:cNvSpPr>
          <p:nvPr>
            <p:ph type="title"/>
          </p:nvPr>
        </p:nvSpPr>
        <p:spPr>
          <a:xfrm>
            <a:off x="2988167" y="0"/>
            <a:ext cx="6155833" cy="974923"/>
          </a:xfrm>
        </p:spPr>
        <p:txBody>
          <a:bodyPr/>
          <a:lstStyle/>
          <a:p>
            <a:r>
              <a:rPr lang="en-US" sz="2400" dirty="0" smtClean="0"/>
              <a:t>Client – MIS Synchronization Matrix</a:t>
            </a:r>
            <a:endParaRPr lang="en-US" sz="2400" dirty="0"/>
          </a:p>
        </p:txBody>
      </p:sp>
      <p:graphicFrame>
        <p:nvGraphicFramePr>
          <p:cNvPr id="5" name="Content Placeholder 11"/>
          <p:cNvGraphicFramePr>
            <a:graphicFrameLocks noGrp="1"/>
          </p:cNvGraphicFramePr>
          <p:nvPr>
            <p:ph idx="1"/>
          </p:nvPr>
        </p:nvGraphicFramePr>
        <p:xfrm>
          <a:off x="457200" y="1074523"/>
          <a:ext cx="8229600" cy="3936999"/>
        </p:xfrm>
        <a:graphic>
          <a:graphicData uri="http://schemas.openxmlformats.org/drawingml/2006/table">
            <a:tbl>
              <a:tblPr firstRow="1" bandRow="1">
                <a:tableStyleId>{5C22544A-7EE6-4342-B048-85BDC9FD1C3A}</a:tableStyleId>
              </a:tblPr>
              <a:tblGrid>
                <a:gridCol w="2032940"/>
                <a:gridCol w="4722964"/>
                <a:gridCol w="1473696"/>
              </a:tblGrid>
              <a:tr h="370840">
                <a:tc>
                  <a:txBody>
                    <a:bodyPr/>
                    <a:lstStyle/>
                    <a:p>
                      <a:r>
                        <a:rPr lang="en-US" dirty="0" smtClean="0"/>
                        <a:t>Client</a:t>
                      </a:r>
                      <a:r>
                        <a:rPr lang="en-US" baseline="0" dirty="0" smtClean="0"/>
                        <a:t> CV Initiative</a:t>
                      </a:r>
                      <a:endParaRPr lang="en-US" dirty="0"/>
                    </a:p>
                  </a:txBody>
                  <a:tcPr/>
                </a:tc>
                <a:tc>
                  <a:txBody>
                    <a:bodyPr/>
                    <a:lstStyle/>
                    <a:p>
                      <a:r>
                        <a:rPr lang="en-US" dirty="0" smtClean="0"/>
                        <a:t>Offering</a:t>
                      </a:r>
                      <a:endParaRPr lang="en-US" dirty="0"/>
                    </a:p>
                  </a:txBody>
                  <a:tcPr/>
                </a:tc>
                <a:tc>
                  <a:txBody>
                    <a:bodyPr/>
                    <a:lstStyle/>
                    <a:p>
                      <a:r>
                        <a:rPr lang="en-US" dirty="0" smtClean="0"/>
                        <a:t>MIS Expertise</a:t>
                      </a:r>
                      <a:endParaRPr lang="en-US" dirty="0"/>
                    </a:p>
                  </a:txBody>
                  <a:tcPr/>
                </a:tc>
              </a:tr>
              <a:tr h="370840">
                <a:tc>
                  <a:txBody>
                    <a:bodyPr/>
                    <a:lstStyle/>
                    <a:p>
                      <a:r>
                        <a:rPr lang="en-US" sz="1600" dirty="0" smtClean="0"/>
                        <a:t>Research /</a:t>
                      </a:r>
                      <a:r>
                        <a:rPr lang="en-US" sz="1600" baseline="0" dirty="0" smtClean="0"/>
                        <a:t> Data Management / IT</a:t>
                      </a:r>
                      <a:endParaRPr lang="en-US" sz="1600" dirty="0"/>
                    </a:p>
                  </a:txBody>
                  <a:tcPr/>
                </a:tc>
                <a:tc>
                  <a:txBody>
                    <a:bodyPr/>
                    <a:lstStyle/>
                    <a:p>
                      <a:pPr marL="342900" indent="-342900">
                        <a:buAutoNum type="arabicPeriod"/>
                      </a:pPr>
                      <a:r>
                        <a:rPr lang="en-US" dirty="0" smtClean="0"/>
                        <a:t>Business</a:t>
                      </a:r>
                      <a:r>
                        <a:rPr lang="en-US" baseline="0" dirty="0" smtClean="0"/>
                        <a:t> Intelligence applications for clinical and financial predictive analytics, disease state trending, precision marketing to desirable patient population</a:t>
                      </a:r>
                    </a:p>
                    <a:p>
                      <a:pPr marL="342900" indent="-342900">
                        <a:buAutoNum type="arabicPeriod"/>
                      </a:pPr>
                      <a:r>
                        <a:rPr lang="en-US" baseline="0" dirty="0" smtClean="0"/>
                        <a:t>Dashboard access to data, clinical and market analytics. Internal referral analysis. </a:t>
                      </a:r>
                      <a:endParaRPr lang="en-US" dirty="0"/>
                    </a:p>
                  </a:txBody>
                  <a:tcPr/>
                </a:tc>
                <a:tc>
                  <a:txBody>
                    <a:bodyPr/>
                    <a:lstStyle/>
                    <a:p>
                      <a:r>
                        <a:rPr lang="en-US" dirty="0" smtClean="0"/>
                        <a:t>PotentiaMED</a:t>
                      </a:r>
                    </a:p>
                    <a:p>
                      <a:endParaRPr lang="en-US" dirty="0"/>
                    </a:p>
                  </a:txBody>
                  <a:tcPr/>
                </a:tc>
              </a:tr>
              <a:tr h="370840">
                <a:tc>
                  <a:txBody>
                    <a:bodyPr/>
                    <a:lstStyle/>
                    <a:p>
                      <a:r>
                        <a:rPr lang="en-US" dirty="0" smtClean="0"/>
                        <a:t>Interface with STS,</a:t>
                      </a:r>
                      <a:r>
                        <a:rPr lang="en-US" baseline="0" dirty="0" smtClean="0"/>
                        <a:t> NCDR, Independent Reporting agencies</a:t>
                      </a:r>
                      <a:endParaRPr lang="en-US" dirty="0"/>
                    </a:p>
                  </a:txBody>
                  <a:tcPr/>
                </a:tc>
                <a:tc>
                  <a:txBody>
                    <a:bodyPr/>
                    <a:lstStyle/>
                    <a:p>
                      <a:r>
                        <a:rPr lang="en-US" dirty="0" smtClean="0"/>
                        <a:t>STS, AHA,</a:t>
                      </a:r>
                      <a:r>
                        <a:rPr lang="en-US" baseline="0" dirty="0" smtClean="0"/>
                        <a:t> ACC Data Analysis of client CV service line performance. </a:t>
                      </a:r>
                      <a:endParaRPr lang="en-US" dirty="0"/>
                    </a:p>
                  </a:txBody>
                  <a:tcPr/>
                </a:tc>
                <a:tc>
                  <a:txBody>
                    <a:bodyPr/>
                    <a:lstStyle/>
                    <a:p>
                      <a:r>
                        <a:rPr lang="en-US" dirty="0" smtClean="0"/>
                        <a:t>PotentiaMED</a:t>
                      </a:r>
                      <a:endParaRPr lang="en-US" dirty="0"/>
                    </a:p>
                  </a:txBody>
                  <a:tcPr/>
                </a:tc>
              </a:tr>
              <a:tr h="370840">
                <a:tc>
                  <a:txBody>
                    <a:bodyPr/>
                    <a:lstStyle/>
                    <a:p>
                      <a:r>
                        <a:rPr lang="en-US" dirty="0" smtClean="0"/>
                        <a:t>Data Management and Analysis</a:t>
                      </a:r>
                      <a:endParaRPr lang="en-US" dirty="0"/>
                    </a:p>
                  </a:txBody>
                  <a:tcPr/>
                </a:tc>
                <a:tc>
                  <a:txBody>
                    <a:bodyPr/>
                    <a:lstStyle/>
                    <a:p>
                      <a:r>
                        <a:rPr lang="en-US" dirty="0" smtClean="0"/>
                        <a:t>Customized</a:t>
                      </a:r>
                      <a:r>
                        <a:rPr lang="en-US" baseline="0" dirty="0" smtClean="0"/>
                        <a:t> database tool that provides post-case trend assessment of complete series of client-selected Key Performance Indicators.</a:t>
                      </a:r>
                      <a:endParaRPr lang="en-US" dirty="0"/>
                    </a:p>
                  </a:txBody>
                  <a:tcPr/>
                </a:tc>
                <a:tc>
                  <a:txBody>
                    <a:bodyPr/>
                    <a:lstStyle/>
                    <a:p>
                      <a:r>
                        <a:rPr lang="en-US" dirty="0" smtClean="0"/>
                        <a:t>PotentiaMED</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258" y="-24540"/>
            <a:ext cx="5611742" cy="1143000"/>
          </a:xfrm>
        </p:spPr>
        <p:txBody>
          <a:bodyPr>
            <a:normAutofit/>
          </a:bodyPr>
          <a:lstStyle/>
          <a:p>
            <a:r>
              <a:rPr lang="en-US" sz="2400" dirty="0" smtClean="0"/>
              <a:t>Target Higher Reimbursing Procedures</a:t>
            </a:r>
            <a:endParaRPr lang="en-US" sz="2400" dirty="0"/>
          </a:p>
        </p:txBody>
      </p:sp>
      <p:sp>
        <p:nvSpPr>
          <p:cNvPr id="5" name="TextBox 4"/>
          <p:cNvSpPr txBox="1"/>
          <p:nvPr/>
        </p:nvSpPr>
        <p:spPr>
          <a:xfrm rot="16200000">
            <a:off x="-108742" y="2428332"/>
            <a:ext cx="3057247" cy="523220"/>
          </a:xfrm>
          <a:prstGeom prst="rect">
            <a:avLst/>
          </a:prstGeom>
          <a:noFill/>
        </p:spPr>
        <p:txBody>
          <a:bodyPr wrap="none" rtlCol="0">
            <a:spAutoFit/>
          </a:bodyPr>
          <a:lstStyle/>
          <a:p>
            <a:r>
              <a:rPr lang="en-US" sz="2800" dirty="0" smtClean="0"/>
              <a:t>Increasing Difficulty</a:t>
            </a:r>
            <a:endParaRPr lang="en-US" sz="2800" dirty="0"/>
          </a:p>
        </p:txBody>
      </p:sp>
      <p:sp>
        <p:nvSpPr>
          <p:cNvPr id="6" name="TextBox 5"/>
          <p:cNvSpPr txBox="1"/>
          <p:nvPr/>
        </p:nvSpPr>
        <p:spPr>
          <a:xfrm>
            <a:off x="3054052" y="5360877"/>
            <a:ext cx="2960992" cy="400110"/>
          </a:xfrm>
          <a:prstGeom prst="rect">
            <a:avLst/>
          </a:prstGeom>
          <a:noFill/>
        </p:spPr>
        <p:txBody>
          <a:bodyPr wrap="none" rtlCol="0">
            <a:spAutoFit/>
          </a:bodyPr>
          <a:lstStyle/>
          <a:p>
            <a:r>
              <a:rPr lang="en-US" sz="2000" dirty="0" smtClean="0">
                <a:solidFill>
                  <a:schemeClr val="bg1"/>
                </a:solidFill>
              </a:rPr>
              <a:t>Increasing Reimbursement</a:t>
            </a:r>
            <a:endParaRPr lang="en-US" sz="2000" dirty="0">
              <a:solidFill>
                <a:schemeClr val="bg1"/>
              </a:solidFill>
            </a:endParaRPr>
          </a:p>
        </p:txBody>
      </p:sp>
      <p:cxnSp>
        <p:nvCxnSpPr>
          <p:cNvPr id="11" name="Straight Connector 10"/>
          <p:cNvCxnSpPr/>
          <p:nvPr/>
        </p:nvCxnSpPr>
        <p:spPr>
          <a:xfrm>
            <a:off x="2380356" y="4561649"/>
            <a:ext cx="4319907" cy="17889"/>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grpSp>
        <p:nvGrpSpPr>
          <p:cNvPr id="3" name="Group 16"/>
          <p:cNvGrpSpPr/>
          <p:nvPr/>
        </p:nvGrpSpPr>
        <p:grpSpPr>
          <a:xfrm>
            <a:off x="1681490" y="1038022"/>
            <a:ext cx="6608236" cy="4839969"/>
            <a:chOff x="413609" y="340277"/>
            <a:chExt cx="6608236" cy="4839969"/>
          </a:xfrm>
        </p:grpSpPr>
        <p:graphicFrame>
          <p:nvGraphicFramePr>
            <p:cNvPr id="18" name="Chart 17"/>
            <p:cNvGraphicFramePr/>
            <p:nvPr/>
          </p:nvGraphicFramePr>
          <p:xfrm>
            <a:off x="413609" y="406314"/>
            <a:ext cx="6608236" cy="46947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p:nvPr>
              <p:extLst>
                <p:ext uri="{D42A27DB-BD31-4B8C-83A1-F6EECF244321}">
                  <p14:modId xmlns:p14="http://schemas.microsoft.com/office/powerpoint/2010/main" val="4219453247"/>
                </p:ext>
              </p:extLst>
            </p:nvPr>
          </p:nvGraphicFramePr>
          <p:xfrm>
            <a:off x="465249" y="340277"/>
            <a:ext cx="6483354" cy="4839969"/>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4" name="Group 19"/>
          <p:cNvGrpSpPr/>
          <p:nvPr/>
        </p:nvGrpSpPr>
        <p:grpSpPr>
          <a:xfrm>
            <a:off x="2373856" y="1765070"/>
            <a:ext cx="4873958" cy="3233815"/>
            <a:chOff x="2374595" y="1842514"/>
            <a:chExt cx="4319907" cy="3233815"/>
          </a:xfrm>
        </p:grpSpPr>
        <p:cxnSp>
          <p:nvCxnSpPr>
            <p:cNvPr id="8" name="Straight Connector 7"/>
            <p:cNvCxnSpPr/>
            <p:nvPr/>
          </p:nvCxnSpPr>
          <p:spPr>
            <a:xfrm rot="16200000" flipV="1">
              <a:off x="2917642" y="3459421"/>
              <a:ext cx="3233815" cy="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374595" y="3708678"/>
              <a:ext cx="4319907" cy="17889"/>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55170" y="2073346"/>
              <a:ext cx="1159292"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200" dirty="0" smtClean="0">
                  <a:solidFill>
                    <a:schemeClr val="tx1"/>
                  </a:solidFill>
                </a:rPr>
                <a:t>More profitable </a:t>
              </a:r>
              <a:br>
                <a:rPr lang="en-US" sz="1200" dirty="0" smtClean="0">
                  <a:solidFill>
                    <a:schemeClr val="tx1"/>
                  </a:solidFill>
                </a:rPr>
              </a:br>
              <a:r>
                <a:rPr lang="en-US" sz="1200" dirty="0" smtClean="0">
                  <a:solidFill>
                    <a:schemeClr val="tx1"/>
                  </a:solidFill>
                </a:rPr>
                <a:t>for hospital</a:t>
              </a:r>
              <a:endParaRPr lang="en-US" sz="1200" dirty="0">
                <a:solidFill>
                  <a:schemeClr val="tx1"/>
                </a:solidFill>
              </a:endParaRPr>
            </a:p>
          </p:txBody>
        </p:sp>
        <p:sp>
          <p:nvSpPr>
            <p:cNvPr id="15" name="TextBox 14"/>
            <p:cNvSpPr txBox="1"/>
            <p:nvPr/>
          </p:nvSpPr>
          <p:spPr>
            <a:xfrm>
              <a:off x="2539366" y="3124481"/>
              <a:ext cx="1304563"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200" dirty="0" smtClean="0">
                  <a:solidFill>
                    <a:schemeClr val="tx1"/>
                  </a:solidFill>
                </a:rPr>
                <a:t>Less profitable </a:t>
              </a:r>
              <a:br>
                <a:rPr lang="en-US" sz="1200" dirty="0" smtClean="0">
                  <a:solidFill>
                    <a:schemeClr val="tx1"/>
                  </a:solidFill>
                </a:rPr>
              </a:br>
              <a:r>
                <a:rPr lang="en-US" sz="1200" dirty="0" smtClean="0">
                  <a:solidFill>
                    <a:schemeClr val="tx1"/>
                  </a:solidFill>
                </a:rPr>
                <a:t>for hospital</a:t>
              </a:r>
              <a:endParaRPr lang="en-US" sz="1200" dirty="0">
                <a:solidFill>
                  <a:schemeClr val="tx1"/>
                </a:solidFill>
              </a:endParaRPr>
            </a:p>
          </p:txBody>
        </p:sp>
      </p:grpSp>
      <p:pic>
        <p:nvPicPr>
          <p:cNvPr id="16" name="Picture 15" descr="canstockphoto5345950.jpg"/>
          <p:cNvPicPr>
            <a:picLocks noChangeAspect="1"/>
          </p:cNvPicPr>
          <p:nvPr/>
        </p:nvPicPr>
        <p:blipFill>
          <a:blip r:embed="rId4">
            <a:clrChange>
              <a:clrFrom>
                <a:srgbClr val="FEFEFE"/>
              </a:clrFrom>
              <a:clrTo>
                <a:srgbClr val="FEFEFE">
                  <a:alpha val="0"/>
                </a:srgbClr>
              </a:clrTo>
            </a:clrChange>
          </a:blip>
          <a:stretch>
            <a:fillRect/>
          </a:stretch>
        </p:blipFill>
        <p:spPr>
          <a:xfrm>
            <a:off x="-1" y="4274113"/>
            <a:ext cx="1681491" cy="16814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753" y="16600"/>
            <a:ext cx="6225247" cy="1018498"/>
          </a:xfrm>
          <a:scene3d>
            <a:camera prst="orthographicFront">
              <a:rot lat="0" lon="0" rev="0"/>
            </a:camera>
            <a:lightRig rig="threePt" dir="t"/>
          </a:scene3d>
          <a:sp3d extrusionH="57150">
            <a:bevelT w="114300" prst="artDeco"/>
            <a:bevelB w="114300" prst="artDeco"/>
          </a:sp3d>
        </p:spPr>
        <p:txBody>
          <a:bodyPr>
            <a:noAutofit/>
          </a:bodyPr>
          <a:lstStyle/>
          <a:p>
            <a:r>
              <a:rPr lang="en-US" sz="2400" dirty="0" smtClean="0">
                <a:effectLst/>
              </a:rPr>
              <a:t>Advanced Program Development Overview</a:t>
            </a:r>
            <a:endParaRPr lang="en-US" sz="2400"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76057"/>
              </p:ext>
            </p:extLst>
          </p:nvPr>
        </p:nvGraphicFramePr>
        <p:xfrm>
          <a:off x="814752" y="1435260"/>
          <a:ext cx="7872047" cy="4131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258" y="0"/>
            <a:ext cx="5611742" cy="1143000"/>
          </a:xfrm>
        </p:spPr>
        <p:txBody>
          <a:bodyPr>
            <a:noAutofit/>
          </a:bodyPr>
          <a:lstStyle/>
          <a:p>
            <a:r>
              <a:rPr lang="en-US" sz="2400" dirty="0" smtClean="0">
                <a:effectLst/>
              </a:rPr>
              <a:t>High Density Training</a:t>
            </a:r>
            <a:endParaRPr lang="en-US" sz="2400" dirty="0">
              <a:effectLst/>
            </a:endParaRPr>
          </a:p>
        </p:txBody>
      </p:sp>
      <p:sp>
        <p:nvSpPr>
          <p:cNvPr id="40" name="Content Placeholder 39"/>
          <p:cNvSpPr>
            <a:spLocks noGrp="1"/>
          </p:cNvSpPr>
          <p:nvPr>
            <p:ph idx="1"/>
          </p:nvPr>
        </p:nvSpPr>
        <p:spPr>
          <a:xfrm>
            <a:off x="366212" y="1205624"/>
            <a:ext cx="8516584" cy="4525963"/>
          </a:xfrm>
        </p:spPr>
        <p:txBody>
          <a:bodyPr>
            <a:normAutofit/>
          </a:bodyPr>
          <a:lstStyle/>
          <a:p>
            <a:r>
              <a:rPr lang="en-US" dirty="0" smtClean="0"/>
              <a:t>High Density Training</a:t>
            </a:r>
          </a:p>
          <a:p>
            <a:pPr lvl="2"/>
            <a:r>
              <a:rPr lang="en-US" dirty="0" smtClean="0"/>
              <a:t>We create customized checklists for clinical team members based on our experience and established best practices </a:t>
            </a:r>
          </a:p>
          <a:p>
            <a:pPr lvl="2"/>
            <a:r>
              <a:rPr lang="en-US" dirty="0" smtClean="0"/>
              <a:t>We provide: Full Length, Best Practice, and Short Videos by established experts</a:t>
            </a:r>
          </a:p>
          <a:p>
            <a:r>
              <a:rPr lang="en-US" dirty="0" smtClean="0"/>
              <a:t>Results</a:t>
            </a:r>
          </a:p>
          <a:p>
            <a:pPr lvl="1">
              <a:buFont typeface="Arial"/>
              <a:buChar char="•"/>
            </a:pPr>
            <a:r>
              <a:rPr lang="en-US" sz="2000" dirty="0" smtClean="0"/>
              <a:t>Shorter learning curve for each member</a:t>
            </a:r>
          </a:p>
          <a:p>
            <a:pPr lvl="1">
              <a:buFont typeface="Arial"/>
              <a:buChar char="•"/>
            </a:pPr>
            <a:r>
              <a:rPr lang="en-US" sz="2000" dirty="0" smtClean="0"/>
              <a:t>Significantly increased probability of program success</a:t>
            </a:r>
          </a:p>
          <a:p>
            <a:pPr lvl="1">
              <a:buFont typeface="Arial"/>
              <a:buChar char="•"/>
            </a:pPr>
            <a:r>
              <a:rPr lang="en-US" sz="2000" dirty="0" smtClean="0"/>
              <a:t>Decreased risk</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32258" y="0"/>
            <a:ext cx="5611742" cy="1143000"/>
          </a:xfrm>
        </p:spPr>
        <p:txBody>
          <a:bodyPr/>
          <a:lstStyle/>
          <a:p>
            <a:r>
              <a:rPr lang="en-US" sz="2400" dirty="0" smtClean="0">
                <a:solidFill>
                  <a:schemeClr val="bg1"/>
                </a:solidFill>
              </a:rPr>
              <a:t>Learning Curves</a:t>
            </a:r>
            <a:endParaRPr lang="en-US" sz="24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711018459"/>
              </p:ext>
            </p:extLst>
          </p:nvPr>
        </p:nvGraphicFramePr>
        <p:xfrm>
          <a:off x="771987" y="1468884"/>
          <a:ext cx="7732321" cy="3435769"/>
        </p:xfrm>
        <a:graphic>
          <a:graphicData uri="http://schemas.openxmlformats.org/drawingml/2006/table">
            <a:tbl>
              <a:tblPr firstRow="1" bandRow="1">
                <a:effectLst>
                  <a:outerShdw blurRad="50800" dist="215900" dir="2700000" algn="br">
                    <a:srgbClr val="000000">
                      <a:alpha val="25000"/>
                    </a:srgbClr>
                  </a:outerShdw>
                </a:effectLst>
                <a:tableStyleId>{6E25E649-3F16-4E02-A733-19D2CDBF48F0}</a:tableStyleId>
              </a:tblPr>
              <a:tblGrid>
                <a:gridCol w="1104618"/>
                <a:gridCol w="1513909"/>
                <a:gridCol w="1167716"/>
                <a:gridCol w="1184945"/>
                <a:gridCol w="1351817"/>
                <a:gridCol w="1409316"/>
              </a:tblGrid>
              <a:tr h="775516">
                <a:tc>
                  <a:txBody>
                    <a:bodyPr/>
                    <a:lstStyle/>
                    <a:p>
                      <a:pPr algn="ctr"/>
                      <a:r>
                        <a:rPr lang="en-US" sz="1400" dirty="0" smtClean="0">
                          <a:latin typeface="Century Gothic"/>
                          <a:cs typeface="Century Gothic"/>
                        </a:rPr>
                        <a:t>Specialty / Procedure</a:t>
                      </a:r>
                      <a:endParaRPr lang="en-US" sz="1400"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a:t>
                      </a:r>
                      <a:r>
                        <a:rPr lang="en-US" sz="1400" baseline="0" dirty="0" smtClean="0">
                          <a:latin typeface="Century Gothic"/>
                          <a:cs typeface="Century Gothic"/>
                        </a:rPr>
                        <a:t> of Cases to Autonomy </a:t>
                      </a:r>
                      <a:br>
                        <a:rPr lang="en-US" sz="1400" baseline="0" dirty="0" smtClean="0">
                          <a:latin typeface="Century Gothic"/>
                          <a:cs typeface="Century Gothic"/>
                        </a:rPr>
                      </a:br>
                      <a:r>
                        <a:rPr lang="en-US" sz="1400" baseline="0" dirty="0" smtClean="0">
                          <a:latin typeface="Century Gothic"/>
                          <a:cs typeface="Century Gothic"/>
                        </a:rPr>
                        <a:t>(1 Surgeon)</a:t>
                      </a:r>
                      <a:endParaRPr lang="en-US" sz="1400"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Average Frequency</a:t>
                      </a:r>
                      <a:endParaRPr lang="en-US" sz="1400"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Duration</a:t>
                      </a:r>
                      <a:endParaRPr lang="en-US" sz="1400"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MIS Recommendation</a:t>
                      </a:r>
                      <a:endParaRPr lang="en-US" sz="1400"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Months</a:t>
                      </a:r>
                      <a:endParaRPr lang="en-US" sz="1400" dirty="0">
                        <a:latin typeface="Century Gothic"/>
                        <a:cs typeface="Century Gothic"/>
                      </a:endParaRPr>
                    </a:p>
                  </a:txBody>
                  <a:tcPr>
                    <a:cell3D prstMaterial="dkEdge">
                      <a:bevel/>
                      <a:lightRig rig="flood" dir="t"/>
                    </a:cell3D>
                  </a:tcPr>
                </a:tc>
              </a:tr>
              <a:tr h="677367">
                <a:tc>
                  <a:txBody>
                    <a:bodyPr/>
                    <a:lstStyle/>
                    <a:p>
                      <a:r>
                        <a:rPr lang="en-US" sz="1400" dirty="0" smtClean="0">
                          <a:latin typeface="Century Gothic"/>
                          <a:cs typeface="Century Gothic"/>
                        </a:rPr>
                        <a:t>Hybrid</a:t>
                      </a:r>
                      <a:r>
                        <a:rPr lang="en-US" sz="1400" baseline="0" dirty="0" smtClean="0">
                          <a:latin typeface="Century Gothic"/>
                          <a:cs typeface="Century Gothic"/>
                        </a:rPr>
                        <a:t> Revasc.</a:t>
                      </a:r>
                      <a:endParaRPr lang="en-US" sz="1400"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~10 - 15</a:t>
                      </a:r>
                      <a:endParaRPr lang="en-US" sz="1400"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1 case</a:t>
                      </a:r>
                      <a:r>
                        <a:rPr lang="en-US" sz="1400" baseline="0" dirty="0" smtClean="0">
                          <a:latin typeface="Century Gothic"/>
                          <a:cs typeface="Century Gothic"/>
                        </a:rPr>
                        <a:t> per week</a:t>
                      </a:r>
                      <a:endParaRPr lang="en-US" sz="1400"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10</a:t>
                      </a:r>
                      <a:r>
                        <a:rPr lang="en-US" sz="1400" baseline="0" dirty="0" smtClean="0">
                          <a:latin typeface="Century Gothic"/>
                          <a:cs typeface="Century Gothic"/>
                        </a:rPr>
                        <a:t> – 15 weeks</a:t>
                      </a:r>
                      <a:endParaRPr lang="en-US" sz="1400" dirty="0">
                        <a:latin typeface="Century Gothic"/>
                        <a:cs typeface="Century Gothic"/>
                      </a:endParaRPr>
                    </a:p>
                  </a:txBody>
                  <a:tcPr>
                    <a:cell3D prstMaterial="dkEdge">
                      <a:bevel/>
                      <a:lightRig rig="flood" dir="t"/>
                    </a:cell3D>
                  </a:tcPr>
                </a:tc>
                <a:tc>
                  <a:txBody>
                    <a:bodyPr/>
                    <a:lstStyle/>
                    <a:p>
                      <a:pPr algn="ctr"/>
                      <a:r>
                        <a:rPr lang="en-US" sz="1200" dirty="0" smtClean="0">
                          <a:latin typeface="Century Gothic"/>
                          <a:cs typeface="Century Gothic"/>
                        </a:rPr>
                        <a:t>2</a:t>
                      </a:r>
                      <a:r>
                        <a:rPr lang="en-US" sz="1200" baseline="0" dirty="0" smtClean="0">
                          <a:latin typeface="Century Gothic"/>
                          <a:cs typeface="Century Gothic"/>
                        </a:rPr>
                        <a:t> cases per case-day</a:t>
                      </a:r>
                      <a:endParaRPr lang="en-US" sz="1200"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3-4</a:t>
                      </a:r>
                      <a:endParaRPr lang="en-US" sz="1400" dirty="0">
                        <a:latin typeface="Century Gothic"/>
                        <a:cs typeface="Century Gothic"/>
                      </a:endParaRPr>
                    </a:p>
                  </a:txBody>
                  <a:tcPr>
                    <a:cell3D prstMaterial="dkEdge">
                      <a:bevel/>
                      <a:lightRig rig="flood" dir="t"/>
                    </a:cell3D>
                  </a:tcPr>
                </a:tc>
              </a:tr>
              <a:tr h="677367">
                <a:tc>
                  <a:txBody>
                    <a:bodyPr/>
                    <a:lstStyle/>
                    <a:p>
                      <a:r>
                        <a:rPr lang="en-US" sz="1400" dirty="0" smtClean="0">
                          <a:latin typeface="Century Gothic"/>
                          <a:cs typeface="Century Gothic"/>
                        </a:rPr>
                        <a:t>Thoracic</a:t>
                      </a:r>
                      <a:endParaRPr lang="en-US" sz="1400" dirty="0">
                        <a:latin typeface="Century Gothic"/>
                        <a:cs typeface="Century Gothic"/>
                      </a:endParaRPr>
                    </a:p>
                  </a:txBody>
                  <a:tcPr>
                    <a:cell3D prstMaterial="dkEdge">
                      <a:bevel/>
                      <a:lightRig rig="flood" dir="t"/>
                    </a:cell3D>
                  </a:tcPr>
                </a:tc>
                <a:tc>
                  <a:txBody>
                    <a:bodyPr/>
                    <a:lstStyle/>
                    <a:p>
                      <a:pPr algn="ctr"/>
                      <a:r>
                        <a:rPr lang="en-US" sz="1400" b="0" dirty="0" smtClean="0">
                          <a:latin typeface="Century Gothic"/>
                          <a:cs typeface="Century Gothic"/>
                        </a:rPr>
                        <a:t>30-40 (lobectomies)</a:t>
                      </a:r>
                      <a:endParaRPr lang="en-US" sz="1400" b="0"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1 case per week</a:t>
                      </a:r>
                      <a:endParaRPr lang="en-US" sz="1400"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30 – 40 weeks</a:t>
                      </a:r>
                      <a:endParaRPr lang="en-US" sz="1400" dirty="0">
                        <a:latin typeface="Century Gothic"/>
                        <a:cs typeface="Century Gothic"/>
                      </a:endParaRPr>
                    </a:p>
                  </a:txBody>
                  <a:tcPr>
                    <a:cell3D prstMaterial="dkEdge">
                      <a:bevel/>
                      <a:lightRig rig="flood" dir="t"/>
                    </a:cell3D>
                  </a:tcPr>
                </a:tc>
                <a:tc>
                  <a:txBody>
                    <a:bodyPr/>
                    <a:lstStyle/>
                    <a:p>
                      <a:pPr algn="ctr"/>
                      <a:r>
                        <a:rPr lang="en-US" sz="1200" dirty="0" smtClean="0">
                          <a:latin typeface="Century Gothic"/>
                          <a:cs typeface="Century Gothic"/>
                        </a:rPr>
                        <a:t>2 cases per case</a:t>
                      </a:r>
                      <a:r>
                        <a:rPr lang="en-US" sz="1200" baseline="0" dirty="0" smtClean="0">
                          <a:latin typeface="Century Gothic"/>
                          <a:cs typeface="Century Gothic"/>
                        </a:rPr>
                        <a:t>-day</a:t>
                      </a:r>
                      <a:endParaRPr lang="en-US" sz="1200"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6-9</a:t>
                      </a:r>
                      <a:endParaRPr lang="en-US" sz="1400" dirty="0">
                        <a:latin typeface="Century Gothic"/>
                        <a:cs typeface="Century Gothic"/>
                      </a:endParaRPr>
                    </a:p>
                  </a:txBody>
                  <a:tcPr>
                    <a:cell3D prstMaterial="dkEdge">
                      <a:bevel/>
                      <a:lightRig rig="flood" dir="t"/>
                    </a:cell3D>
                  </a:tcPr>
                </a:tc>
              </a:tr>
              <a:tr h="628152">
                <a:tc>
                  <a:txBody>
                    <a:bodyPr/>
                    <a:lstStyle/>
                    <a:p>
                      <a:r>
                        <a:rPr lang="en-US" sz="1400" i="1" dirty="0" smtClean="0">
                          <a:latin typeface="Century Gothic"/>
                          <a:cs typeface="Century Gothic"/>
                        </a:rPr>
                        <a:t>Cardiac</a:t>
                      </a:r>
                      <a:r>
                        <a:rPr lang="en-US" sz="1400" i="1" baseline="0" dirty="0" smtClean="0">
                          <a:latin typeface="Century Gothic"/>
                          <a:cs typeface="Century Gothic"/>
                        </a:rPr>
                        <a:t> / Thoracic</a:t>
                      </a:r>
                      <a:endParaRPr lang="en-US" sz="1400" i="1"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~35-45</a:t>
                      </a:r>
                      <a:endParaRPr lang="en-US" sz="1400" dirty="0">
                        <a:latin typeface="Century Gothic"/>
                        <a:cs typeface="Century Gothic"/>
                      </a:endParaRPr>
                    </a:p>
                  </a:txBody>
                  <a:tcPr>
                    <a:cell3D prstMaterial="dkEdge">
                      <a:bevel/>
                      <a:lightRig rig="flood" dir="t"/>
                    </a:cell3D>
                  </a:tcPr>
                </a:tc>
                <a:tc>
                  <a:txBody>
                    <a:bodyPr/>
                    <a:lstStyle/>
                    <a:p>
                      <a:pPr algn="ctr"/>
                      <a:r>
                        <a:rPr lang="en-US" sz="1400" i="1" dirty="0" smtClean="0">
                          <a:latin typeface="Century Gothic"/>
                          <a:cs typeface="Century Gothic"/>
                        </a:rPr>
                        <a:t>2 cases per </a:t>
                      </a:r>
                      <a:r>
                        <a:rPr lang="en-US" sz="1400" i="1" baseline="0" dirty="0" smtClean="0">
                          <a:latin typeface="Century Gothic"/>
                          <a:cs typeface="Century Gothic"/>
                        </a:rPr>
                        <a:t>week</a:t>
                      </a:r>
                      <a:endParaRPr lang="en-US" sz="1400" i="1" dirty="0">
                        <a:latin typeface="Century Gothic"/>
                        <a:cs typeface="Century Gothic"/>
                      </a:endParaRPr>
                    </a:p>
                  </a:txBody>
                  <a:tcPr>
                    <a:cell3D prstMaterial="dkEdge">
                      <a:bevel/>
                      <a:lightRig rig="flood" dir="t"/>
                    </a:cell3D>
                  </a:tcPr>
                </a:tc>
                <a:tc>
                  <a:txBody>
                    <a:bodyPr/>
                    <a:lstStyle/>
                    <a:p>
                      <a:pPr algn="ctr"/>
                      <a:r>
                        <a:rPr lang="en-US" sz="1400" i="1" dirty="0" smtClean="0">
                          <a:latin typeface="Century Gothic"/>
                          <a:cs typeface="Century Gothic"/>
                        </a:rPr>
                        <a:t>13-18 weeks</a:t>
                      </a:r>
                      <a:endParaRPr lang="en-US" sz="1400" i="1" dirty="0">
                        <a:latin typeface="Century Gothic"/>
                        <a:cs typeface="Century Gothic"/>
                      </a:endParaRPr>
                    </a:p>
                  </a:txBody>
                  <a:tcPr>
                    <a:cell3D prstMaterial="dkEdge">
                      <a:bevel/>
                      <a:lightRig rig="flood" dir="t"/>
                    </a:cell3D>
                  </a:tcPr>
                </a:tc>
                <a:tc>
                  <a:txBody>
                    <a:bodyPr/>
                    <a:lstStyle/>
                    <a:p>
                      <a:pPr algn="ctr"/>
                      <a:r>
                        <a:rPr lang="en-US" sz="1200" i="1" dirty="0" smtClean="0">
                          <a:latin typeface="Century Gothic"/>
                          <a:cs typeface="Century Gothic"/>
                        </a:rPr>
                        <a:t>2 cases per case-day</a:t>
                      </a:r>
                      <a:endParaRPr lang="en-US" sz="1200" i="1" dirty="0">
                        <a:latin typeface="Century Gothic"/>
                        <a:cs typeface="Century Gothic"/>
                      </a:endParaRPr>
                    </a:p>
                  </a:txBody>
                  <a:tcPr>
                    <a:cell3D prstMaterial="dkEdge">
                      <a:bevel/>
                      <a:lightRig rig="flood" dir="t"/>
                    </a:cell3D>
                  </a:tcPr>
                </a:tc>
                <a:tc>
                  <a:txBody>
                    <a:bodyPr/>
                    <a:lstStyle/>
                    <a:p>
                      <a:pPr algn="ctr"/>
                      <a:r>
                        <a:rPr lang="en-US" sz="1400" i="1" dirty="0" smtClean="0">
                          <a:latin typeface="Century Gothic"/>
                          <a:cs typeface="Century Gothic"/>
                        </a:rPr>
                        <a:t>6-9</a:t>
                      </a:r>
                      <a:endParaRPr lang="en-US" sz="1400" i="1" dirty="0">
                        <a:latin typeface="Century Gothic"/>
                        <a:cs typeface="Century Gothic"/>
                      </a:endParaRPr>
                    </a:p>
                  </a:txBody>
                  <a:tcPr>
                    <a:cell3D prstMaterial="dkEdge">
                      <a:bevel/>
                      <a:lightRig rig="flood" dir="t"/>
                    </a:cell3D>
                  </a:tcPr>
                </a:tc>
              </a:tr>
              <a:tr h="677367">
                <a:tc>
                  <a:txBody>
                    <a:bodyPr/>
                    <a:lstStyle/>
                    <a:p>
                      <a:r>
                        <a:rPr lang="en-US" sz="1400" dirty="0" smtClean="0">
                          <a:latin typeface="Century Gothic"/>
                          <a:cs typeface="Century Gothic"/>
                        </a:rPr>
                        <a:t>Mitral</a:t>
                      </a:r>
                      <a:r>
                        <a:rPr lang="en-US" sz="1400" baseline="0" dirty="0" smtClean="0">
                          <a:latin typeface="Century Gothic"/>
                          <a:cs typeface="Century Gothic"/>
                        </a:rPr>
                        <a:t> Valves</a:t>
                      </a:r>
                      <a:endParaRPr lang="en-US" sz="1400"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~30-45</a:t>
                      </a:r>
                      <a:endParaRPr lang="en-US" sz="1400"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2 cases</a:t>
                      </a:r>
                      <a:r>
                        <a:rPr lang="en-US" sz="1400" baseline="0" dirty="0" smtClean="0">
                          <a:latin typeface="Century Gothic"/>
                          <a:cs typeface="Century Gothic"/>
                        </a:rPr>
                        <a:t> per month</a:t>
                      </a:r>
                      <a:endParaRPr lang="en-US" sz="1400"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15-20 months</a:t>
                      </a:r>
                      <a:endParaRPr lang="en-US" sz="1400" dirty="0">
                        <a:latin typeface="Century Gothic"/>
                        <a:cs typeface="Century Gothic"/>
                      </a:endParaRPr>
                    </a:p>
                  </a:txBody>
                  <a:tcPr>
                    <a:cell3D prstMaterial="dkEdge">
                      <a:bevel/>
                      <a:lightRig rig="flood" dir="t"/>
                    </a:cell3D>
                  </a:tcPr>
                </a:tc>
                <a:tc>
                  <a:txBody>
                    <a:bodyPr/>
                    <a:lstStyle/>
                    <a:p>
                      <a:pPr algn="ctr"/>
                      <a:r>
                        <a:rPr lang="en-US" sz="1200" dirty="0" smtClean="0">
                          <a:latin typeface="Century Gothic"/>
                          <a:cs typeface="Century Gothic"/>
                        </a:rPr>
                        <a:t>1 case per</a:t>
                      </a:r>
                      <a:r>
                        <a:rPr lang="en-US" sz="1200" baseline="0" dirty="0" smtClean="0">
                          <a:latin typeface="Century Gothic"/>
                          <a:cs typeface="Century Gothic"/>
                        </a:rPr>
                        <a:t> week</a:t>
                      </a:r>
                      <a:endParaRPr lang="en-US" sz="1200" dirty="0">
                        <a:latin typeface="Century Gothic"/>
                        <a:cs typeface="Century Gothic"/>
                      </a:endParaRPr>
                    </a:p>
                  </a:txBody>
                  <a:tcPr>
                    <a:cell3D prstMaterial="dkEdge">
                      <a:bevel/>
                      <a:lightRig rig="flood" dir="t"/>
                    </a:cell3D>
                  </a:tcPr>
                </a:tc>
                <a:tc>
                  <a:txBody>
                    <a:bodyPr/>
                    <a:lstStyle/>
                    <a:p>
                      <a:pPr algn="ctr"/>
                      <a:r>
                        <a:rPr lang="en-US" sz="1400" dirty="0" smtClean="0">
                          <a:latin typeface="Century Gothic"/>
                          <a:cs typeface="Century Gothic"/>
                        </a:rPr>
                        <a:t>~12</a:t>
                      </a:r>
                      <a:endParaRPr lang="en-US" sz="1400" dirty="0">
                        <a:latin typeface="Century Gothic"/>
                        <a:cs typeface="Century Gothic"/>
                      </a:endParaRPr>
                    </a:p>
                  </a:txBody>
                  <a:tcPr>
                    <a:cell3D prstMaterial="dkEdge">
                      <a:bevel/>
                      <a:lightRig rig="flood" dir="t"/>
                    </a:cell3D>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796" y="0"/>
            <a:ext cx="6254204" cy="1143000"/>
          </a:xfrm>
        </p:spPr>
        <p:txBody>
          <a:bodyPr/>
          <a:lstStyle/>
          <a:p>
            <a:r>
              <a:rPr lang="en-US" sz="2400" dirty="0" smtClean="0"/>
              <a:t>Team Autonomy: Range (Days)</a:t>
            </a:r>
            <a:endParaRPr lang="en-US" sz="2400" dirty="0"/>
          </a:p>
        </p:txBody>
      </p:sp>
      <p:graphicFrame>
        <p:nvGraphicFramePr>
          <p:cNvPr id="6" name="Chart 5"/>
          <p:cNvGraphicFramePr/>
          <p:nvPr/>
        </p:nvGraphicFramePr>
        <p:xfrm>
          <a:off x="1002395" y="1143000"/>
          <a:ext cx="7221914" cy="404345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910062" y="5269395"/>
            <a:ext cx="7244216" cy="646331"/>
          </a:xfrm>
          <a:prstGeom prst="rect">
            <a:avLst/>
          </a:prstGeom>
          <a:noFill/>
        </p:spPr>
        <p:txBody>
          <a:bodyPr wrap="none" rtlCol="0">
            <a:spAutoFit/>
          </a:bodyPr>
          <a:lstStyle/>
          <a:p>
            <a:pPr algn="ctr"/>
            <a:r>
              <a:rPr lang="en-US" dirty="0" smtClean="0"/>
              <a:t>Ranges: Teams with minimally invasive surgery vs. teams with no minimally </a:t>
            </a:r>
            <a:br>
              <a:rPr lang="en-US" dirty="0" smtClean="0"/>
            </a:br>
            <a:r>
              <a:rPr lang="en-US" dirty="0" smtClean="0"/>
              <a:t>invasive surgery experience.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258" y="0"/>
            <a:ext cx="5611742" cy="850393"/>
          </a:xfrm>
        </p:spPr>
        <p:txBody>
          <a:bodyPr/>
          <a:lstStyle/>
          <a:p>
            <a:r>
              <a:rPr lang="en-US" sz="2400" dirty="0" smtClean="0"/>
              <a:t>Business Intelligence</a:t>
            </a:r>
            <a:endParaRPr lang="en-US" sz="2400" dirty="0"/>
          </a:p>
        </p:txBody>
      </p:sp>
      <p:sp>
        <p:nvSpPr>
          <p:cNvPr id="3" name="Content Placeholder 2"/>
          <p:cNvSpPr>
            <a:spLocks noGrp="1"/>
          </p:cNvSpPr>
          <p:nvPr>
            <p:ph idx="1"/>
          </p:nvPr>
        </p:nvSpPr>
        <p:spPr>
          <a:xfrm>
            <a:off x="457200" y="1421693"/>
            <a:ext cx="5328224" cy="4525963"/>
          </a:xfrm>
        </p:spPr>
        <p:txBody>
          <a:bodyPr/>
          <a:lstStyle/>
          <a:p>
            <a:r>
              <a:rPr lang="en-US" dirty="0" smtClean="0"/>
              <a:t>Working with PotentiaMED, we are able to bring the power of business intelligence to you.</a:t>
            </a:r>
          </a:p>
          <a:p>
            <a:pPr lvl="1"/>
            <a:r>
              <a:rPr lang="en-US" dirty="0" smtClean="0"/>
              <a:t>Analytics that yields actionable data</a:t>
            </a:r>
          </a:p>
          <a:p>
            <a:pPr lvl="1"/>
            <a:r>
              <a:rPr lang="en-US" dirty="0" smtClean="0"/>
              <a:t>Dashboard access at executive, administrative and clinical levels</a:t>
            </a:r>
          </a:p>
          <a:p>
            <a:pPr lvl="1"/>
            <a:endParaRPr lang="en-US" dirty="0"/>
          </a:p>
        </p:txBody>
      </p:sp>
      <p:pic>
        <p:nvPicPr>
          <p:cNvPr id="4" name="Picture 3" descr="pm_logo_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030" y="1577029"/>
            <a:ext cx="3097363" cy="6201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532258" y="0"/>
            <a:ext cx="5611742" cy="914400"/>
          </a:xfrm>
        </p:spPr>
        <p:txBody>
          <a:bodyPr/>
          <a:lstStyle/>
          <a:p>
            <a:r>
              <a:rPr lang="en-US" sz="2400" dirty="0" smtClean="0"/>
              <a:t>Executive Dashboards</a:t>
            </a:r>
            <a:endParaRPr lang="en-US" sz="2400" dirty="0"/>
          </a:p>
        </p:txBody>
      </p:sp>
      <p:sp>
        <p:nvSpPr>
          <p:cNvPr id="10" name="Content Placeholder 9"/>
          <p:cNvSpPr>
            <a:spLocks noGrp="1"/>
          </p:cNvSpPr>
          <p:nvPr>
            <p:ph idx="1"/>
          </p:nvPr>
        </p:nvSpPr>
        <p:spPr>
          <a:xfrm>
            <a:off x="457200" y="1421693"/>
            <a:ext cx="4572000" cy="4525963"/>
          </a:xfrm>
        </p:spPr>
        <p:txBody>
          <a:bodyPr>
            <a:normAutofit/>
          </a:bodyPr>
          <a:lstStyle/>
          <a:p>
            <a:r>
              <a:rPr lang="en-US" dirty="0" smtClean="0"/>
              <a:t>View executive-level CV service line data</a:t>
            </a:r>
          </a:p>
          <a:p>
            <a:pPr lvl="1"/>
            <a:r>
              <a:rPr lang="en-US" dirty="0" smtClean="0"/>
              <a:t>Top line growth</a:t>
            </a:r>
          </a:p>
          <a:p>
            <a:pPr lvl="1"/>
            <a:r>
              <a:rPr lang="en-US" dirty="0" smtClean="0"/>
              <a:t>Bottom line growth</a:t>
            </a:r>
          </a:p>
          <a:p>
            <a:pPr lvl="1"/>
            <a:r>
              <a:rPr lang="en-US" dirty="0" smtClean="0"/>
              <a:t>Cost savings</a:t>
            </a:r>
          </a:p>
          <a:p>
            <a:pPr lvl="1"/>
            <a:r>
              <a:rPr lang="en-US" dirty="0" smtClean="0"/>
              <a:t>Admission trends</a:t>
            </a:r>
          </a:p>
          <a:p>
            <a:pPr lvl="1"/>
            <a:r>
              <a:rPr lang="en-US" dirty="0" smtClean="0"/>
              <a:t>Referral market trends</a:t>
            </a:r>
          </a:p>
          <a:p>
            <a:pPr lvl="1"/>
            <a:r>
              <a:rPr lang="en-US" dirty="0" smtClean="0"/>
              <a:t>Population trends</a:t>
            </a:r>
          </a:p>
          <a:p>
            <a:pPr lvl="1"/>
            <a:r>
              <a:rPr lang="en-US" dirty="0" smtClean="0"/>
              <a:t>Strategic analysis of the competition</a:t>
            </a:r>
          </a:p>
          <a:p>
            <a:pPr lvl="1">
              <a:buNone/>
            </a:pPr>
            <a:endParaRPr lang="en-US" dirty="0" smtClean="0"/>
          </a:p>
          <a:p>
            <a:pPr lvl="1">
              <a:buNone/>
            </a:pPr>
            <a:endParaRPr lang="en-US" dirty="0" smtClean="0"/>
          </a:p>
        </p:txBody>
      </p:sp>
      <p:pic>
        <p:nvPicPr>
          <p:cNvPr id="12" name="Picture 11" descr="pm_logo_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00" y="5485992"/>
            <a:ext cx="1915289" cy="383473"/>
          </a:xfrm>
          <a:prstGeom prst="rect">
            <a:avLst/>
          </a:prstGeom>
        </p:spPr>
      </p:pic>
      <p:pic>
        <p:nvPicPr>
          <p:cNvPr id="13" name="Picture 12" descr="Market Overview.jpg"/>
          <p:cNvPicPr>
            <a:picLocks noChangeAspect="1"/>
          </p:cNvPicPr>
          <p:nvPr/>
        </p:nvPicPr>
        <p:blipFill>
          <a:blip r:embed="rId3"/>
          <a:stretch>
            <a:fillRect/>
          </a:stretch>
        </p:blipFill>
        <p:spPr>
          <a:xfrm flipH="1">
            <a:off x="5029200" y="2044700"/>
            <a:ext cx="3784600" cy="2838450"/>
          </a:xfrm>
          <a:prstGeom prst="rect">
            <a:avLst/>
          </a:prstGeom>
          <a:effectLst>
            <a:outerShdw blurRad="50800" dist="215900" dir="8700000">
              <a:srgbClr val="000000">
                <a:alpha val="30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utterstock_20943730_rev.jpg"/>
          <p:cNvPicPr>
            <a:picLocks noChangeAspect="1"/>
          </p:cNvPicPr>
          <p:nvPr/>
        </p:nvPicPr>
        <p:blipFill rotWithShape="1">
          <a:blip r:embed="rId3" cstate="print">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backgroundRemoval t="10036" b="89964" l="10000" r="95812"/>
                    </a14:imgEffect>
                    <a14:imgEffect>
                      <a14:brightnessContrast bright="20000" contrast="-40000"/>
                    </a14:imgEffect>
                  </a14:imgLayer>
                </a14:imgProps>
              </a:ext>
            </a:extLst>
          </a:blip>
          <a:srcRect l="37947"/>
          <a:stretch/>
        </p:blipFill>
        <p:spPr>
          <a:xfrm>
            <a:off x="6359807" y="3162607"/>
            <a:ext cx="2784705" cy="2852622"/>
          </a:xfrm>
          <a:prstGeom prst="roundRect">
            <a:avLst>
              <a:gd name="adj" fmla="val 8594"/>
            </a:avLst>
          </a:prstGeom>
          <a:ln>
            <a:noFill/>
          </a:ln>
          <a:effectLst>
            <a:reflection stA="0" endPos="0" dir="5400000" sy="-100000" algn="bl" rotWithShape="0"/>
          </a:effectLst>
        </p:spPr>
      </p:pic>
      <p:sp>
        <p:nvSpPr>
          <p:cNvPr id="261126" name="Rectangle 6"/>
          <p:cNvSpPr>
            <a:spLocks noGrp="1" noChangeArrowheads="1"/>
          </p:cNvSpPr>
          <p:nvPr>
            <p:ph type="title"/>
          </p:nvPr>
        </p:nvSpPr>
        <p:spPr>
          <a:xfrm>
            <a:off x="3532770" y="0"/>
            <a:ext cx="5611742" cy="1143000"/>
          </a:xfrm>
        </p:spPr>
        <p:txBody>
          <a:bodyPr/>
          <a:lstStyle/>
          <a:p>
            <a:r>
              <a:rPr lang="en-US" sz="2400" dirty="0" smtClean="0">
                <a:solidFill>
                  <a:schemeClr val="bg1"/>
                </a:solidFill>
              </a:rPr>
              <a:t>Contents</a:t>
            </a:r>
          </a:p>
        </p:txBody>
      </p:sp>
      <p:sp>
        <p:nvSpPr>
          <p:cNvPr id="261127" name="Rectangle 7"/>
          <p:cNvSpPr>
            <a:spLocks noGrp="1" noChangeArrowheads="1"/>
          </p:cNvSpPr>
          <p:nvPr>
            <p:ph type="body" idx="1"/>
          </p:nvPr>
        </p:nvSpPr>
        <p:spPr/>
        <p:txBody>
          <a:bodyPr/>
          <a:lstStyle/>
          <a:p>
            <a:pPr>
              <a:lnSpc>
                <a:spcPct val="110000"/>
              </a:lnSpc>
            </a:pPr>
            <a:r>
              <a:rPr lang="en-US" sz="2000" dirty="0" smtClean="0"/>
              <a:t>Who We Are</a:t>
            </a:r>
          </a:p>
          <a:p>
            <a:pPr>
              <a:lnSpc>
                <a:spcPct val="110000"/>
              </a:lnSpc>
            </a:pPr>
            <a:r>
              <a:rPr lang="en-US" sz="2000" dirty="0" smtClean="0"/>
              <a:t>What We Do</a:t>
            </a:r>
            <a:endParaRPr lang="en-US" sz="1600" dirty="0" smtClean="0"/>
          </a:p>
          <a:p>
            <a:pPr lvl="1">
              <a:lnSpc>
                <a:spcPct val="110000"/>
              </a:lnSpc>
            </a:pPr>
            <a:r>
              <a:rPr lang="en-US" sz="1600" dirty="0" smtClean="0"/>
              <a:t>Comprehensive Assessments</a:t>
            </a:r>
          </a:p>
          <a:p>
            <a:pPr lvl="1">
              <a:lnSpc>
                <a:spcPct val="110000"/>
              </a:lnSpc>
            </a:pPr>
            <a:r>
              <a:rPr lang="en-US" sz="1600" dirty="0" smtClean="0"/>
              <a:t>Advanced Program Development</a:t>
            </a:r>
          </a:p>
          <a:p>
            <a:pPr lvl="1">
              <a:lnSpc>
                <a:spcPct val="110000"/>
              </a:lnSpc>
            </a:pPr>
            <a:r>
              <a:rPr lang="en-US" sz="1600" dirty="0" smtClean="0"/>
              <a:t>Precision Marketing</a:t>
            </a:r>
          </a:p>
          <a:p>
            <a:pPr>
              <a:lnSpc>
                <a:spcPct val="110000"/>
              </a:lnSpc>
            </a:pPr>
            <a:r>
              <a:rPr lang="en-US" sz="2000" dirty="0" smtClean="0"/>
              <a:t>Conclusion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3" descr="Screen shot 2010-12-20 at 10.57.35 PM.png"/>
          <p:cNvPicPr>
            <a:picLocks noChangeAspect="1"/>
          </p:cNvPicPr>
          <p:nvPr/>
        </p:nvPicPr>
        <p:blipFill>
          <a:blip r:embed="rId3">
            <a:extLst>
              <a:ext uri="{28A0092B-C50C-407E-A947-70E740481C1C}">
                <a14:useLocalDpi xmlns:a14="http://schemas.microsoft.com/office/drawing/2010/main" val="0"/>
              </a:ext>
            </a:extLst>
          </a:blip>
          <a:srcRect l="15855" t="20740" r="3127" b="13336"/>
          <a:stretch>
            <a:fillRect/>
          </a:stretch>
        </p:blipFill>
        <p:spPr>
          <a:xfrm>
            <a:off x="1058461" y="1055661"/>
            <a:ext cx="7949171" cy="4851126"/>
          </a:xfrm>
          <a:prstGeom prst="rect">
            <a:avLst/>
          </a:prstGeom>
        </p:spPr>
      </p:pic>
      <p:sp>
        <p:nvSpPr>
          <p:cNvPr id="618498" name="Text Box 2"/>
          <p:cNvSpPr txBox="1">
            <a:spLocks noChangeArrowheads="1"/>
          </p:cNvSpPr>
          <p:nvPr/>
        </p:nvSpPr>
        <p:spPr bwMode="auto">
          <a:xfrm>
            <a:off x="6613525" y="468313"/>
            <a:ext cx="1841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endParaRPr lang="en-US" sz="1400" b="1"/>
          </a:p>
        </p:txBody>
      </p:sp>
      <p:sp>
        <p:nvSpPr>
          <p:cNvPr id="11" name="Rectangle 2"/>
          <p:cNvSpPr>
            <a:spLocks noGrp="1" noChangeArrowheads="1"/>
          </p:cNvSpPr>
          <p:nvPr>
            <p:ph type="title"/>
          </p:nvPr>
        </p:nvSpPr>
        <p:spPr>
          <a:xfrm>
            <a:off x="2819400" y="-36539"/>
            <a:ext cx="6366241" cy="1143000"/>
          </a:xfrm>
        </p:spPr>
        <p:txBody>
          <a:bodyPr/>
          <a:lstStyle/>
          <a:p>
            <a:r>
              <a:rPr lang="en-US" sz="2400" dirty="0" smtClean="0"/>
              <a:t>Example Executive Dashboard</a:t>
            </a:r>
            <a:endParaRPr lang="en-US" sz="2400" dirty="0"/>
          </a:p>
        </p:txBody>
      </p:sp>
      <p:grpSp>
        <p:nvGrpSpPr>
          <p:cNvPr id="2" name="Gruppe 137"/>
          <p:cNvGrpSpPr>
            <a:grpSpLocks/>
          </p:cNvGrpSpPr>
          <p:nvPr/>
        </p:nvGrpSpPr>
        <p:grpSpPr bwMode="auto">
          <a:xfrm>
            <a:off x="144062" y="1225107"/>
            <a:ext cx="914400" cy="1024128"/>
            <a:chOff x="473201" y="2942956"/>
            <a:chExt cx="953523" cy="1036016"/>
          </a:xfrm>
        </p:grpSpPr>
        <p:sp>
          <p:nvSpPr>
            <p:cNvPr id="12" name="Ellipse 138"/>
            <p:cNvSpPr/>
            <p:nvPr/>
          </p:nvSpPr>
          <p:spPr bwMode="auto">
            <a:xfrm>
              <a:off x="517728" y="3793752"/>
              <a:ext cx="846720" cy="1852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prstTxWarp prst="textNoShape">
                <a:avLst/>
              </a:prstTxWarp>
            </a:bodyPr>
            <a:lstStyle/>
            <a:p>
              <a:pPr algn="ctr">
                <a:defRPr/>
              </a:pPr>
              <a:endParaRPr lang="en-US">
                <a:solidFill>
                  <a:srgbClr val="FFFFFF"/>
                </a:solidFill>
                <a:latin typeface="Calibri" pitchFamily="-111" charset="0"/>
              </a:endParaRPr>
            </a:p>
          </p:txBody>
        </p:sp>
        <p:sp>
          <p:nvSpPr>
            <p:cNvPr id="13" name="Ellipse 139"/>
            <p:cNvSpPr>
              <a:spLocks noChangeArrowheads="1"/>
            </p:cNvSpPr>
            <p:nvPr/>
          </p:nvSpPr>
          <p:spPr bwMode="auto">
            <a:xfrm>
              <a:off x="473201" y="2942956"/>
              <a:ext cx="953523" cy="953012"/>
            </a:xfrm>
            <a:prstGeom prst="ellipse">
              <a:avLst/>
            </a:prstGeom>
            <a:solidFill>
              <a:srgbClr val="9DBF4A"/>
            </a:solidFill>
            <a:ln w="3175">
              <a:noFill/>
              <a:miter lim="800000"/>
              <a:headEnd/>
              <a:tailEnd/>
            </a:ln>
          </p:spPr>
          <p:txBody>
            <a:bodyPr anchor="ctr">
              <a:prstTxWarp prst="textNoShape">
                <a:avLst/>
              </a:prstTxWarp>
            </a:bodyPr>
            <a:lstStyle/>
            <a:p>
              <a:pPr indent="-342900" algn="ctr">
                <a:buFont typeface="Calibri" charset="0"/>
                <a:buAutoNum type="arabicPeriod"/>
              </a:pPr>
              <a:endParaRPr lang="en-US" sz="1400">
                <a:solidFill>
                  <a:srgbClr val="000000"/>
                </a:solidFill>
                <a:latin typeface="Calibri" charset="0"/>
              </a:endParaRPr>
            </a:p>
          </p:txBody>
        </p:sp>
        <p:sp>
          <p:nvSpPr>
            <p:cNvPr id="14" name="Ellipse 140"/>
            <p:cNvSpPr>
              <a:spLocks noChangeArrowheads="1"/>
            </p:cNvSpPr>
            <p:nvPr/>
          </p:nvSpPr>
          <p:spPr bwMode="auto">
            <a:xfrm>
              <a:off x="589896" y="2966013"/>
              <a:ext cx="698636" cy="51647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prstTxWarp prst="textNoShape">
                <a:avLst/>
              </a:prstTxWarp>
            </a:bodyPr>
            <a:lstStyle/>
            <a:p>
              <a:pPr marL="342900" indent="-342900" algn="ctr">
                <a:buFont typeface="Calibri" charset="0"/>
                <a:buAutoNum type="arabicPeriod"/>
              </a:pPr>
              <a:endParaRPr lang="en-US">
                <a:solidFill>
                  <a:srgbClr val="FFFFFF"/>
                </a:solidFill>
                <a:latin typeface="Calibri" charset="0"/>
              </a:endParaRPr>
            </a:p>
          </p:txBody>
        </p:sp>
      </p:grpSp>
      <p:sp>
        <p:nvSpPr>
          <p:cNvPr id="15" name="Rectangle 14"/>
          <p:cNvSpPr/>
          <p:nvPr/>
        </p:nvSpPr>
        <p:spPr>
          <a:xfrm>
            <a:off x="7410" y="1563461"/>
            <a:ext cx="1187418" cy="315471"/>
          </a:xfrm>
          <a:prstGeom prst="rect">
            <a:avLst/>
          </a:prstGeom>
        </p:spPr>
        <p:txBody>
          <a:bodyPr wrap="square">
            <a:spAutoFit/>
          </a:bodyPr>
          <a:lstStyle/>
          <a:p>
            <a:pPr algn="ctr">
              <a:lnSpc>
                <a:spcPct val="70000"/>
              </a:lnSpc>
            </a:pPr>
            <a:r>
              <a:rPr lang="en-US" sz="1000" dirty="0" smtClean="0">
                <a:latin typeface="Gill Sans"/>
                <a:cs typeface="Gill Sans"/>
              </a:rPr>
              <a:t> PMED</a:t>
            </a:r>
          </a:p>
          <a:p>
            <a:pPr algn="ctr">
              <a:lnSpc>
                <a:spcPct val="70000"/>
              </a:lnSpc>
            </a:pPr>
            <a:r>
              <a:rPr lang="en-US" sz="1000" b="1" dirty="0" smtClean="0">
                <a:latin typeface="Gill Sans"/>
                <a:cs typeface="Gill Sans"/>
              </a:rPr>
              <a:t>  intelligence</a:t>
            </a:r>
            <a:endParaRPr lang="en-US" sz="1000" b="1" dirty="0">
              <a:latin typeface="Gill Sans"/>
              <a:cs typeface="Gill Sans"/>
            </a:endParaRPr>
          </a:p>
        </p:txBody>
      </p:sp>
    </p:spTree>
    <p:extLst>
      <p:ext uri="{BB962C8B-B14F-4D97-AF65-F5344CB8AC3E}">
        <p14:creationId xmlns:p14="http://schemas.microsoft.com/office/powerpoint/2010/main" val="3306106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3" descr="Screen shot 2010-12-20 at 10.57.45 PM.png"/>
          <p:cNvPicPr>
            <a:picLocks noChangeAspect="1"/>
          </p:cNvPicPr>
          <p:nvPr/>
        </p:nvPicPr>
        <p:blipFill>
          <a:blip r:embed="rId3">
            <a:extLst>
              <a:ext uri="{28A0092B-C50C-407E-A947-70E740481C1C}">
                <a14:useLocalDpi xmlns:a14="http://schemas.microsoft.com/office/drawing/2010/main" val="0"/>
              </a:ext>
            </a:extLst>
          </a:blip>
          <a:srcRect l="17130" t="15900" r="2932" b="17495"/>
          <a:stretch>
            <a:fillRect/>
          </a:stretch>
        </p:blipFill>
        <p:spPr>
          <a:xfrm>
            <a:off x="1058462" y="1052753"/>
            <a:ext cx="7949172" cy="4816712"/>
          </a:xfrm>
          <a:prstGeom prst="rect">
            <a:avLst/>
          </a:prstGeom>
        </p:spPr>
      </p:pic>
      <p:sp>
        <p:nvSpPr>
          <p:cNvPr id="618498" name="Text Box 2"/>
          <p:cNvSpPr txBox="1">
            <a:spLocks noChangeArrowheads="1"/>
          </p:cNvSpPr>
          <p:nvPr/>
        </p:nvSpPr>
        <p:spPr bwMode="auto">
          <a:xfrm>
            <a:off x="6613525" y="468313"/>
            <a:ext cx="1841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endParaRPr lang="en-US" sz="1400" b="1"/>
          </a:p>
        </p:txBody>
      </p:sp>
      <p:sp>
        <p:nvSpPr>
          <p:cNvPr id="618508" name="Rectangle 12"/>
          <p:cNvSpPr>
            <a:spLocks noChangeArrowheads="1"/>
          </p:cNvSpPr>
          <p:nvPr/>
        </p:nvSpPr>
        <p:spPr bwMode="auto">
          <a:xfrm>
            <a:off x="5181600" y="1290638"/>
            <a:ext cx="203200" cy="1317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Rectangle 2"/>
          <p:cNvSpPr>
            <a:spLocks noGrp="1" noChangeArrowheads="1"/>
          </p:cNvSpPr>
          <p:nvPr>
            <p:ph type="title"/>
          </p:nvPr>
        </p:nvSpPr>
        <p:spPr>
          <a:xfrm>
            <a:off x="2819400" y="-36539"/>
            <a:ext cx="6366241" cy="1143000"/>
          </a:xfrm>
        </p:spPr>
        <p:txBody>
          <a:bodyPr/>
          <a:lstStyle/>
          <a:p>
            <a:r>
              <a:rPr lang="en-US" sz="2400" dirty="0" smtClean="0"/>
              <a:t>Example Executive Dashboard</a:t>
            </a:r>
            <a:endParaRPr lang="en-US" sz="2400" dirty="0"/>
          </a:p>
        </p:txBody>
      </p:sp>
      <p:grpSp>
        <p:nvGrpSpPr>
          <p:cNvPr id="2" name="Gruppe 137"/>
          <p:cNvGrpSpPr>
            <a:grpSpLocks/>
          </p:cNvGrpSpPr>
          <p:nvPr/>
        </p:nvGrpSpPr>
        <p:grpSpPr bwMode="auto">
          <a:xfrm>
            <a:off x="144062" y="1225107"/>
            <a:ext cx="914400" cy="1024128"/>
            <a:chOff x="473201" y="2942956"/>
            <a:chExt cx="953523" cy="1036016"/>
          </a:xfrm>
        </p:grpSpPr>
        <p:sp>
          <p:nvSpPr>
            <p:cNvPr id="12" name="Ellipse 138"/>
            <p:cNvSpPr/>
            <p:nvPr/>
          </p:nvSpPr>
          <p:spPr bwMode="auto">
            <a:xfrm>
              <a:off x="517728" y="3793752"/>
              <a:ext cx="846720" cy="1852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prstTxWarp prst="textNoShape">
                <a:avLst/>
              </a:prstTxWarp>
            </a:bodyPr>
            <a:lstStyle/>
            <a:p>
              <a:pPr algn="ctr">
                <a:defRPr/>
              </a:pPr>
              <a:endParaRPr lang="en-US">
                <a:solidFill>
                  <a:srgbClr val="FFFFFF"/>
                </a:solidFill>
                <a:latin typeface="Calibri" pitchFamily="-111" charset="0"/>
              </a:endParaRPr>
            </a:p>
          </p:txBody>
        </p:sp>
        <p:sp>
          <p:nvSpPr>
            <p:cNvPr id="13" name="Ellipse 139"/>
            <p:cNvSpPr>
              <a:spLocks noChangeArrowheads="1"/>
            </p:cNvSpPr>
            <p:nvPr/>
          </p:nvSpPr>
          <p:spPr bwMode="auto">
            <a:xfrm>
              <a:off x="473201" y="2942956"/>
              <a:ext cx="953523" cy="953012"/>
            </a:xfrm>
            <a:prstGeom prst="ellipse">
              <a:avLst/>
            </a:prstGeom>
            <a:solidFill>
              <a:srgbClr val="9DBF4A"/>
            </a:solidFill>
            <a:ln w="3175">
              <a:noFill/>
              <a:miter lim="800000"/>
              <a:headEnd/>
              <a:tailEnd/>
            </a:ln>
          </p:spPr>
          <p:txBody>
            <a:bodyPr anchor="ctr">
              <a:prstTxWarp prst="textNoShape">
                <a:avLst/>
              </a:prstTxWarp>
            </a:bodyPr>
            <a:lstStyle/>
            <a:p>
              <a:pPr indent="-342900" algn="ctr">
                <a:buFont typeface="Calibri" charset="0"/>
                <a:buAutoNum type="arabicPeriod"/>
              </a:pPr>
              <a:endParaRPr lang="en-US" sz="1400">
                <a:solidFill>
                  <a:srgbClr val="000000"/>
                </a:solidFill>
                <a:latin typeface="Calibri" charset="0"/>
              </a:endParaRPr>
            </a:p>
          </p:txBody>
        </p:sp>
        <p:sp>
          <p:nvSpPr>
            <p:cNvPr id="14" name="Ellipse 140"/>
            <p:cNvSpPr>
              <a:spLocks noChangeArrowheads="1"/>
            </p:cNvSpPr>
            <p:nvPr/>
          </p:nvSpPr>
          <p:spPr bwMode="auto">
            <a:xfrm>
              <a:off x="589896" y="2966013"/>
              <a:ext cx="698636" cy="51647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prstTxWarp prst="textNoShape">
                <a:avLst/>
              </a:prstTxWarp>
            </a:bodyPr>
            <a:lstStyle/>
            <a:p>
              <a:pPr marL="342900" indent="-342900" algn="ctr">
                <a:buFont typeface="Calibri" charset="0"/>
                <a:buAutoNum type="arabicPeriod"/>
              </a:pPr>
              <a:endParaRPr lang="en-US">
                <a:solidFill>
                  <a:srgbClr val="FFFFFF"/>
                </a:solidFill>
                <a:latin typeface="Calibri" charset="0"/>
              </a:endParaRPr>
            </a:p>
          </p:txBody>
        </p:sp>
      </p:grpSp>
      <p:sp>
        <p:nvSpPr>
          <p:cNvPr id="15" name="Rectangle 14"/>
          <p:cNvSpPr/>
          <p:nvPr/>
        </p:nvSpPr>
        <p:spPr>
          <a:xfrm>
            <a:off x="7410" y="1563461"/>
            <a:ext cx="1187418" cy="315471"/>
          </a:xfrm>
          <a:prstGeom prst="rect">
            <a:avLst/>
          </a:prstGeom>
        </p:spPr>
        <p:txBody>
          <a:bodyPr wrap="square">
            <a:spAutoFit/>
          </a:bodyPr>
          <a:lstStyle/>
          <a:p>
            <a:pPr algn="ctr">
              <a:lnSpc>
                <a:spcPct val="70000"/>
              </a:lnSpc>
            </a:pPr>
            <a:r>
              <a:rPr lang="en-US" sz="1000" dirty="0" smtClean="0">
                <a:latin typeface="Gill Sans"/>
                <a:cs typeface="Gill Sans"/>
              </a:rPr>
              <a:t> PMED</a:t>
            </a:r>
          </a:p>
          <a:p>
            <a:pPr algn="ctr">
              <a:lnSpc>
                <a:spcPct val="70000"/>
              </a:lnSpc>
            </a:pPr>
            <a:r>
              <a:rPr lang="en-US" sz="1000" b="1" dirty="0" smtClean="0">
                <a:latin typeface="Gill Sans"/>
                <a:cs typeface="Gill Sans"/>
              </a:rPr>
              <a:t>  intelligence</a:t>
            </a:r>
            <a:endParaRPr lang="en-US" sz="1000" b="1" dirty="0">
              <a:latin typeface="Gill Sans"/>
              <a:cs typeface="Gill Sans"/>
            </a:endParaRPr>
          </a:p>
        </p:txBody>
      </p:sp>
      <p:pic>
        <p:nvPicPr>
          <p:cNvPr id="16" name="Picture 15" descr="pm_logo_n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344" y="5485992"/>
            <a:ext cx="1915289" cy="383473"/>
          </a:xfrm>
          <a:prstGeom prst="rect">
            <a:avLst/>
          </a:prstGeom>
        </p:spPr>
      </p:pic>
    </p:spTree>
    <p:extLst>
      <p:ext uri="{BB962C8B-B14F-4D97-AF65-F5344CB8AC3E}">
        <p14:creationId xmlns:p14="http://schemas.microsoft.com/office/powerpoint/2010/main" val="3306106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Text Box 2"/>
          <p:cNvSpPr txBox="1">
            <a:spLocks noChangeArrowheads="1"/>
          </p:cNvSpPr>
          <p:nvPr/>
        </p:nvSpPr>
        <p:spPr bwMode="auto">
          <a:xfrm>
            <a:off x="6613525" y="468313"/>
            <a:ext cx="1841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endParaRPr lang="en-US" sz="1400" b="1"/>
          </a:p>
        </p:txBody>
      </p:sp>
      <p:grpSp>
        <p:nvGrpSpPr>
          <p:cNvPr id="2" name="Group 3"/>
          <p:cNvGrpSpPr>
            <a:grpSpLocks/>
          </p:cNvGrpSpPr>
          <p:nvPr/>
        </p:nvGrpSpPr>
        <p:grpSpPr bwMode="auto">
          <a:xfrm>
            <a:off x="883239" y="1106461"/>
            <a:ext cx="8184559" cy="4503407"/>
            <a:chOff x="48" y="768"/>
            <a:chExt cx="5712" cy="3249"/>
          </a:xfrm>
        </p:grpSpPr>
        <p:pic>
          <p:nvPicPr>
            <p:cNvPr id="618500" name="Picture 10" descr="1_main"/>
            <p:cNvPicPr>
              <a:picLocks noChangeAspect="1" noChangeArrowheads="1"/>
            </p:cNvPicPr>
            <p:nvPr/>
          </p:nvPicPr>
          <p:blipFill>
            <a:blip r:embed="rId3">
              <a:extLst>
                <a:ext uri="{28A0092B-C50C-407E-A947-70E740481C1C}">
                  <a14:useLocalDpi xmlns:a14="http://schemas.microsoft.com/office/drawing/2010/main" val="0"/>
                </a:ext>
              </a:extLst>
            </a:blip>
            <a:srcRect t="3876" b="20000"/>
            <a:stretch>
              <a:fillRect/>
            </a:stretch>
          </p:blipFill>
          <p:spPr bwMode="auto">
            <a:xfrm>
              <a:off x="48" y="768"/>
              <a:ext cx="5712" cy="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501" name="Rectangle 5"/>
            <p:cNvSpPr>
              <a:spLocks noChangeArrowheads="1"/>
            </p:cNvSpPr>
            <p:nvPr/>
          </p:nvSpPr>
          <p:spPr bwMode="auto">
            <a:xfrm>
              <a:off x="144" y="1152"/>
              <a:ext cx="816" cy="288"/>
            </a:xfrm>
            <a:prstGeom prst="rect">
              <a:avLst/>
            </a:prstGeom>
            <a:solidFill>
              <a:srgbClr val="395A9B"/>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200">
                  <a:solidFill>
                    <a:schemeClr val="bg1"/>
                  </a:solidFill>
                </a:rPr>
                <a:t>Valley Community </a:t>
              </a:r>
            </a:p>
            <a:p>
              <a:pPr algn="ctr"/>
              <a:r>
                <a:rPr lang="en-US" sz="1200">
                  <a:solidFill>
                    <a:schemeClr val="bg1"/>
                  </a:solidFill>
                </a:rPr>
                <a:t>Hospital</a:t>
              </a:r>
            </a:p>
          </p:txBody>
        </p:sp>
        <p:sp>
          <p:nvSpPr>
            <p:cNvPr id="618503" name="Rectangle 7"/>
            <p:cNvSpPr>
              <a:spLocks noChangeArrowheads="1"/>
            </p:cNvSpPr>
            <p:nvPr/>
          </p:nvSpPr>
          <p:spPr bwMode="auto">
            <a:xfrm>
              <a:off x="4800" y="1152"/>
              <a:ext cx="864"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800"/>
            </a:p>
          </p:txBody>
        </p:sp>
      </p:grpSp>
      <p:sp>
        <p:nvSpPr>
          <p:cNvPr id="618508" name="Rectangle 12"/>
          <p:cNvSpPr>
            <a:spLocks noChangeArrowheads="1"/>
          </p:cNvSpPr>
          <p:nvPr/>
        </p:nvSpPr>
        <p:spPr bwMode="auto">
          <a:xfrm>
            <a:off x="5181600" y="1290638"/>
            <a:ext cx="203200" cy="1317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Rectangle 2"/>
          <p:cNvSpPr>
            <a:spLocks noGrp="1" noChangeArrowheads="1"/>
          </p:cNvSpPr>
          <p:nvPr>
            <p:ph type="title"/>
          </p:nvPr>
        </p:nvSpPr>
        <p:spPr>
          <a:xfrm>
            <a:off x="2819400" y="-36539"/>
            <a:ext cx="6366241" cy="1143000"/>
          </a:xfrm>
        </p:spPr>
        <p:txBody>
          <a:bodyPr/>
          <a:lstStyle/>
          <a:p>
            <a:r>
              <a:rPr lang="en-US" sz="2400" dirty="0" smtClean="0"/>
              <a:t>Example Executive Dashboard</a:t>
            </a:r>
            <a:endParaRPr lang="en-US" sz="2400" dirty="0"/>
          </a:p>
        </p:txBody>
      </p:sp>
      <p:grpSp>
        <p:nvGrpSpPr>
          <p:cNvPr id="3" name="Gruppe 137"/>
          <p:cNvGrpSpPr>
            <a:grpSpLocks/>
          </p:cNvGrpSpPr>
          <p:nvPr/>
        </p:nvGrpSpPr>
        <p:grpSpPr bwMode="auto">
          <a:xfrm>
            <a:off x="144062" y="1225107"/>
            <a:ext cx="914400" cy="1024128"/>
            <a:chOff x="473201" y="2942956"/>
            <a:chExt cx="953523" cy="1036016"/>
          </a:xfrm>
        </p:grpSpPr>
        <p:sp>
          <p:nvSpPr>
            <p:cNvPr id="12" name="Ellipse 138"/>
            <p:cNvSpPr/>
            <p:nvPr/>
          </p:nvSpPr>
          <p:spPr bwMode="auto">
            <a:xfrm>
              <a:off x="517728" y="3793752"/>
              <a:ext cx="846720" cy="1852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prstTxWarp prst="textNoShape">
                <a:avLst/>
              </a:prstTxWarp>
            </a:bodyPr>
            <a:lstStyle/>
            <a:p>
              <a:pPr algn="ctr">
                <a:defRPr/>
              </a:pPr>
              <a:endParaRPr lang="en-US">
                <a:solidFill>
                  <a:srgbClr val="FFFFFF"/>
                </a:solidFill>
                <a:latin typeface="Calibri" pitchFamily="-111" charset="0"/>
              </a:endParaRPr>
            </a:p>
          </p:txBody>
        </p:sp>
        <p:sp>
          <p:nvSpPr>
            <p:cNvPr id="13" name="Ellipse 139"/>
            <p:cNvSpPr>
              <a:spLocks noChangeArrowheads="1"/>
            </p:cNvSpPr>
            <p:nvPr/>
          </p:nvSpPr>
          <p:spPr bwMode="auto">
            <a:xfrm>
              <a:off x="473201" y="2942956"/>
              <a:ext cx="953523" cy="953012"/>
            </a:xfrm>
            <a:prstGeom prst="ellipse">
              <a:avLst/>
            </a:prstGeom>
            <a:solidFill>
              <a:srgbClr val="9DBF4A"/>
            </a:solidFill>
            <a:ln w="3175">
              <a:noFill/>
              <a:miter lim="800000"/>
              <a:headEnd/>
              <a:tailEnd/>
            </a:ln>
          </p:spPr>
          <p:txBody>
            <a:bodyPr anchor="ctr">
              <a:prstTxWarp prst="textNoShape">
                <a:avLst/>
              </a:prstTxWarp>
            </a:bodyPr>
            <a:lstStyle/>
            <a:p>
              <a:pPr indent="-342900" algn="ctr">
                <a:buFont typeface="Calibri" charset="0"/>
                <a:buAutoNum type="arabicPeriod"/>
              </a:pPr>
              <a:endParaRPr lang="en-US" sz="1400">
                <a:solidFill>
                  <a:srgbClr val="000000"/>
                </a:solidFill>
                <a:latin typeface="Calibri" charset="0"/>
              </a:endParaRPr>
            </a:p>
          </p:txBody>
        </p:sp>
        <p:sp>
          <p:nvSpPr>
            <p:cNvPr id="14" name="Ellipse 140"/>
            <p:cNvSpPr>
              <a:spLocks noChangeArrowheads="1"/>
            </p:cNvSpPr>
            <p:nvPr/>
          </p:nvSpPr>
          <p:spPr bwMode="auto">
            <a:xfrm>
              <a:off x="589896" y="2966013"/>
              <a:ext cx="698636" cy="51647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prstTxWarp prst="textNoShape">
                <a:avLst/>
              </a:prstTxWarp>
            </a:bodyPr>
            <a:lstStyle/>
            <a:p>
              <a:pPr marL="342900" indent="-342900" algn="ctr">
                <a:buFont typeface="Calibri" charset="0"/>
                <a:buAutoNum type="arabicPeriod"/>
              </a:pPr>
              <a:endParaRPr lang="en-US">
                <a:solidFill>
                  <a:srgbClr val="FFFFFF"/>
                </a:solidFill>
                <a:latin typeface="Calibri" charset="0"/>
              </a:endParaRPr>
            </a:p>
          </p:txBody>
        </p:sp>
      </p:grpSp>
      <p:sp>
        <p:nvSpPr>
          <p:cNvPr id="15" name="Rectangle 14"/>
          <p:cNvSpPr/>
          <p:nvPr/>
        </p:nvSpPr>
        <p:spPr>
          <a:xfrm>
            <a:off x="7410" y="1563461"/>
            <a:ext cx="1187418" cy="315471"/>
          </a:xfrm>
          <a:prstGeom prst="rect">
            <a:avLst/>
          </a:prstGeom>
        </p:spPr>
        <p:txBody>
          <a:bodyPr wrap="square">
            <a:spAutoFit/>
          </a:bodyPr>
          <a:lstStyle/>
          <a:p>
            <a:pPr algn="ctr">
              <a:lnSpc>
                <a:spcPct val="70000"/>
              </a:lnSpc>
            </a:pPr>
            <a:r>
              <a:rPr lang="en-US" sz="1000" dirty="0" smtClean="0">
                <a:latin typeface="Gill Sans"/>
                <a:cs typeface="Gill Sans"/>
              </a:rPr>
              <a:t> PMED</a:t>
            </a:r>
          </a:p>
          <a:p>
            <a:pPr algn="ctr">
              <a:lnSpc>
                <a:spcPct val="70000"/>
              </a:lnSpc>
            </a:pPr>
            <a:r>
              <a:rPr lang="en-US" sz="1000" b="1" dirty="0" smtClean="0">
                <a:latin typeface="Gill Sans"/>
                <a:cs typeface="Gill Sans"/>
              </a:rPr>
              <a:t>  intelligence</a:t>
            </a:r>
            <a:endParaRPr lang="en-US" sz="1000" b="1" dirty="0">
              <a:latin typeface="Gill Sans"/>
              <a:cs typeface="Gill Sans"/>
            </a:endParaRPr>
          </a:p>
        </p:txBody>
      </p:sp>
      <p:pic>
        <p:nvPicPr>
          <p:cNvPr id="16" name="Picture 15" descr="pm_logo_n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500" y="5485992"/>
            <a:ext cx="1915289" cy="383473"/>
          </a:xfrm>
          <a:prstGeom prst="rect">
            <a:avLst/>
          </a:prstGeom>
        </p:spPr>
      </p:pic>
    </p:spTree>
    <p:extLst>
      <p:ext uri="{BB962C8B-B14F-4D97-AF65-F5344CB8AC3E}">
        <p14:creationId xmlns:p14="http://schemas.microsoft.com/office/powerpoint/2010/main" val="3306106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532258" y="0"/>
            <a:ext cx="5611742" cy="914400"/>
          </a:xfrm>
        </p:spPr>
        <p:txBody>
          <a:bodyPr/>
          <a:lstStyle/>
          <a:p>
            <a:r>
              <a:rPr lang="en-US" sz="2400" dirty="0" smtClean="0"/>
              <a:t>Administrative Dashboards</a:t>
            </a:r>
            <a:endParaRPr lang="en-US" sz="2400" dirty="0"/>
          </a:p>
        </p:txBody>
      </p:sp>
      <p:sp>
        <p:nvSpPr>
          <p:cNvPr id="10" name="Content Placeholder 9"/>
          <p:cNvSpPr>
            <a:spLocks noGrp="1"/>
          </p:cNvSpPr>
          <p:nvPr>
            <p:ph idx="1"/>
          </p:nvPr>
        </p:nvSpPr>
        <p:spPr>
          <a:xfrm>
            <a:off x="457200" y="1343502"/>
            <a:ext cx="8229600" cy="4525963"/>
          </a:xfrm>
        </p:spPr>
        <p:txBody>
          <a:bodyPr>
            <a:normAutofit lnSpcReduction="10000"/>
          </a:bodyPr>
          <a:lstStyle/>
          <a:p>
            <a:r>
              <a:rPr lang="en-US" dirty="0" smtClean="0"/>
              <a:t>View administrator-level CV service line data</a:t>
            </a:r>
          </a:p>
          <a:p>
            <a:pPr lvl="1"/>
            <a:r>
              <a:rPr lang="en-US" dirty="0" smtClean="0"/>
              <a:t>Key Performance Indicators (KPI)</a:t>
            </a:r>
          </a:p>
          <a:p>
            <a:pPr lvl="2"/>
            <a:r>
              <a:rPr lang="en-US" dirty="0" smtClean="0"/>
              <a:t>Length of Stay</a:t>
            </a:r>
          </a:p>
          <a:p>
            <a:pPr lvl="2"/>
            <a:r>
              <a:rPr lang="en-US" dirty="0" smtClean="0"/>
              <a:t>Blood loss</a:t>
            </a:r>
          </a:p>
          <a:p>
            <a:pPr lvl="2"/>
            <a:r>
              <a:rPr lang="en-US" dirty="0" smtClean="0"/>
              <a:t>Intra-operative Blood Product Use</a:t>
            </a:r>
          </a:p>
          <a:p>
            <a:pPr lvl="2"/>
            <a:r>
              <a:rPr lang="en-US" dirty="0" smtClean="0"/>
              <a:t>Procedure Optimization</a:t>
            </a:r>
          </a:p>
          <a:p>
            <a:pPr lvl="2"/>
            <a:r>
              <a:rPr lang="en-US" dirty="0" smtClean="0"/>
              <a:t>OR Time</a:t>
            </a:r>
          </a:p>
          <a:p>
            <a:pPr lvl="2"/>
            <a:r>
              <a:rPr lang="en-US" dirty="0" smtClean="0"/>
              <a:t>Turnover time</a:t>
            </a:r>
          </a:p>
          <a:p>
            <a:pPr lvl="2"/>
            <a:r>
              <a:rPr lang="en-US" dirty="0" smtClean="0"/>
              <a:t>Robotic program cost</a:t>
            </a:r>
          </a:p>
          <a:p>
            <a:pPr lvl="2"/>
            <a:r>
              <a:rPr lang="en-US" dirty="0" smtClean="0"/>
              <a:t>Robotic per procedure cost etc.</a:t>
            </a:r>
          </a:p>
          <a:p>
            <a:pPr lvl="2"/>
            <a:r>
              <a:rPr lang="en-US" dirty="0" smtClean="0"/>
              <a:t>Capacity</a:t>
            </a:r>
          </a:p>
          <a:p>
            <a:pPr lvl="2"/>
            <a:r>
              <a:rPr lang="en-US" dirty="0" smtClean="0"/>
              <a:t>System use optimization</a:t>
            </a:r>
          </a:p>
          <a:p>
            <a:pPr lvl="2"/>
            <a:endParaRPr lang="en-US" dirty="0" smtClean="0"/>
          </a:p>
          <a:p>
            <a:pPr lvl="2"/>
            <a:endParaRPr lang="en-US" dirty="0" smtClean="0"/>
          </a:p>
          <a:p>
            <a:pPr lvl="1">
              <a:buNone/>
            </a:pPr>
            <a:endParaRPr lang="en-US" dirty="0" smtClean="0"/>
          </a:p>
        </p:txBody>
      </p:sp>
      <p:pic>
        <p:nvPicPr>
          <p:cNvPr id="12" name="Picture 11" descr="pm_logo_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00" y="5485992"/>
            <a:ext cx="1915289" cy="3834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descr="Screen shot 2010-12-20 at 11.05.19 PM.png"/>
          <p:cNvPicPr>
            <a:picLocks noGrp="1" noChangeAspect="1"/>
          </p:cNvPicPr>
          <p:nvPr>
            <p:ph idx="1"/>
          </p:nvPr>
        </p:nvPicPr>
        <p:blipFill>
          <a:blip r:embed="rId3">
            <a:extLst>
              <a:ext uri="{28A0092B-C50C-407E-A947-70E740481C1C}">
                <a14:useLocalDpi xmlns:a14="http://schemas.microsoft.com/office/drawing/2010/main" val="0"/>
              </a:ext>
            </a:extLst>
          </a:blip>
          <a:srcRect l="19599" t="15326" r="5697" b="13336"/>
          <a:stretch>
            <a:fillRect/>
          </a:stretch>
        </p:blipFill>
        <p:spPr>
          <a:xfrm>
            <a:off x="1097160" y="1103000"/>
            <a:ext cx="7234040" cy="4817265"/>
          </a:xfrm>
        </p:spPr>
      </p:pic>
      <p:sp>
        <p:nvSpPr>
          <p:cNvPr id="674818" name="Rectangle 2"/>
          <p:cNvSpPr>
            <a:spLocks noGrp="1" noChangeArrowheads="1"/>
          </p:cNvSpPr>
          <p:nvPr>
            <p:ph type="title"/>
          </p:nvPr>
        </p:nvSpPr>
        <p:spPr>
          <a:xfrm>
            <a:off x="2857500" y="-40000"/>
            <a:ext cx="6286500" cy="1143000"/>
          </a:xfrm>
        </p:spPr>
        <p:txBody>
          <a:bodyPr/>
          <a:lstStyle/>
          <a:p>
            <a:r>
              <a:rPr lang="en-US" sz="2400" dirty="0" smtClean="0"/>
              <a:t>Example Administrator Dashboards</a:t>
            </a:r>
            <a:endParaRPr lang="en-US" sz="2400" dirty="0"/>
          </a:p>
        </p:txBody>
      </p:sp>
      <p:grpSp>
        <p:nvGrpSpPr>
          <p:cNvPr id="2" name="Group 10"/>
          <p:cNvGrpSpPr/>
          <p:nvPr/>
        </p:nvGrpSpPr>
        <p:grpSpPr>
          <a:xfrm>
            <a:off x="46108" y="1417638"/>
            <a:ext cx="1187418" cy="1024128"/>
            <a:chOff x="46108" y="1417638"/>
            <a:chExt cx="1187418" cy="1024128"/>
          </a:xfrm>
        </p:grpSpPr>
        <p:grpSp>
          <p:nvGrpSpPr>
            <p:cNvPr id="3" name="Gruppe 137"/>
            <p:cNvGrpSpPr>
              <a:grpSpLocks/>
            </p:cNvGrpSpPr>
            <p:nvPr/>
          </p:nvGrpSpPr>
          <p:grpSpPr bwMode="auto">
            <a:xfrm>
              <a:off x="182760" y="1417638"/>
              <a:ext cx="914400" cy="1024128"/>
              <a:chOff x="473201" y="2942956"/>
              <a:chExt cx="953523" cy="1036016"/>
            </a:xfrm>
          </p:grpSpPr>
          <p:sp>
            <p:nvSpPr>
              <p:cNvPr id="5" name="Ellipse 138"/>
              <p:cNvSpPr/>
              <p:nvPr/>
            </p:nvSpPr>
            <p:spPr bwMode="auto">
              <a:xfrm>
                <a:off x="517728" y="3793752"/>
                <a:ext cx="846720" cy="1852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prstTxWarp prst="textNoShape">
                  <a:avLst/>
                </a:prstTxWarp>
              </a:bodyPr>
              <a:lstStyle/>
              <a:p>
                <a:pPr algn="ctr">
                  <a:defRPr/>
                </a:pPr>
                <a:endParaRPr lang="en-US">
                  <a:solidFill>
                    <a:srgbClr val="FFFFFF"/>
                  </a:solidFill>
                  <a:latin typeface="Calibri" pitchFamily="-111" charset="0"/>
                </a:endParaRPr>
              </a:p>
            </p:txBody>
          </p:sp>
          <p:sp>
            <p:nvSpPr>
              <p:cNvPr id="6" name="Ellipse 139"/>
              <p:cNvSpPr>
                <a:spLocks noChangeArrowheads="1"/>
              </p:cNvSpPr>
              <p:nvPr/>
            </p:nvSpPr>
            <p:spPr bwMode="auto">
              <a:xfrm>
                <a:off x="473201" y="2942956"/>
                <a:ext cx="953523" cy="953012"/>
              </a:xfrm>
              <a:prstGeom prst="ellipse">
                <a:avLst/>
              </a:prstGeom>
              <a:solidFill>
                <a:srgbClr val="9DBF4A"/>
              </a:solidFill>
              <a:ln w="3175">
                <a:noFill/>
                <a:miter lim="800000"/>
                <a:headEnd/>
                <a:tailEnd/>
              </a:ln>
            </p:spPr>
            <p:txBody>
              <a:bodyPr anchor="ctr">
                <a:prstTxWarp prst="textNoShape">
                  <a:avLst/>
                </a:prstTxWarp>
              </a:bodyPr>
              <a:lstStyle/>
              <a:p>
                <a:pPr indent="-342900" algn="ctr">
                  <a:buFont typeface="Calibri" charset="0"/>
                  <a:buAutoNum type="arabicPeriod"/>
                </a:pPr>
                <a:endParaRPr lang="en-US" sz="1400">
                  <a:solidFill>
                    <a:srgbClr val="000000"/>
                  </a:solidFill>
                  <a:latin typeface="Calibri" charset="0"/>
                </a:endParaRPr>
              </a:p>
            </p:txBody>
          </p:sp>
          <p:sp>
            <p:nvSpPr>
              <p:cNvPr id="7" name="Ellipse 140"/>
              <p:cNvSpPr>
                <a:spLocks noChangeArrowheads="1"/>
              </p:cNvSpPr>
              <p:nvPr/>
            </p:nvSpPr>
            <p:spPr bwMode="auto">
              <a:xfrm>
                <a:off x="589896" y="2966013"/>
                <a:ext cx="698636" cy="51647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prstTxWarp prst="textNoShape">
                  <a:avLst/>
                </a:prstTxWarp>
              </a:bodyPr>
              <a:lstStyle/>
              <a:p>
                <a:pPr marL="342900" indent="-342900" algn="ctr">
                  <a:buFont typeface="Calibri" charset="0"/>
                  <a:buAutoNum type="arabicPeriod"/>
                </a:pPr>
                <a:endParaRPr lang="en-US">
                  <a:solidFill>
                    <a:srgbClr val="FFFFFF"/>
                  </a:solidFill>
                  <a:latin typeface="Calibri" charset="0"/>
                </a:endParaRPr>
              </a:p>
            </p:txBody>
          </p:sp>
        </p:grpSp>
        <p:sp>
          <p:nvSpPr>
            <p:cNvPr id="8" name="Rectangle 7"/>
            <p:cNvSpPr/>
            <p:nvPr/>
          </p:nvSpPr>
          <p:spPr>
            <a:xfrm>
              <a:off x="46108" y="1755992"/>
              <a:ext cx="1187418" cy="315471"/>
            </a:xfrm>
            <a:prstGeom prst="rect">
              <a:avLst/>
            </a:prstGeom>
          </p:spPr>
          <p:txBody>
            <a:bodyPr wrap="square">
              <a:spAutoFit/>
            </a:bodyPr>
            <a:lstStyle/>
            <a:p>
              <a:pPr algn="ctr">
                <a:lnSpc>
                  <a:spcPct val="70000"/>
                </a:lnSpc>
              </a:pPr>
              <a:r>
                <a:rPr lang="en-US" sz="1000" dirty="0" smtClean="0">
                  <a:latin typeface="Gill Sans"/>
                  <a:cs typeface="Gill Sans"/>
                </a:rPr>
                <a:t> PMED</a:t>
              </a:r>
            </a:p>
            <a:p>
              <a:pPr algn="ctr">
                <a:lnSpc>
                  <a:spcPct val="70000"/>
                </a:lnSpc>
              </a:pPr>
              <a:r>
                <a:rPr lang="en-US" sz="1000" b="1" dirty="0" smtClean="0">
                  <a:latin typeface="Gill Sans"/>
                  <a:cs typeface="Gill Sans"/>
                </a:rPr>
                <a:t>  intelligence</a:t>
              </a:r>
              <a:endParaRPr lang="en-US" sz="1000" b="1" dirty="0">
                <a:latin typeface="Gill Sans"/>
                <a:cs typeface="Gill Sans"/>
              </a:endParaRPr>
            </a:p>
          </p:txBody>
        </p:sp>
      </p:grpSp>
    </p:spTree>
    <p:extLst>
      <p:ext uri="{BB962C8B-B14F-4D97-AF65-F5344CB8AC3E}">
        <p14:creationId xmlns:p14="http://schemas.microsoft.com/office/powerpoint/2010/main" val="35613360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a:xfrm>
            <a:off x="2857500" y="0"/>
            <a:ext cx="6286500" cy="901700"/>
          </a:xfrm>
        </p:spPr>
        <p:txBody>
          <a:bodyPr/>
          <a:lstStyle/>
          <a:p>
            <a:r>
              <a:rPr lang="en-US" sz="2400" dirty="0" smtClean="0"/>
              <a:t>Example Administrator Dashboards</a:t>
            </a:r>
            <a:endParaRPr lang="en-US" sz="2400" dirty="0"/>
          </a:p>
        </p:txBody>
      </p:sp>
      <p:pic>
        <p:nvPicPr>
          <p:cNvPr id="67481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3931" t="3179" r="2335" b="40244"/>
          <a:stretch>
            <a:fillRect/>
          </a:stretch>
        </p:blipFill>
        <p:spPr>
          <a:xfrm>
            <a:off x="0" y="1540948"/>
            <a:ext cx="9120159" cy="4100737"/>
          </a:xfrm>
        </p:spPr>
      </p:pic>
      <p:grpSp>
        <p:nvGrpSpPr>
          <p:cNvPr id="2" name="Group 9"/>
          <p:cNvGrpSpPr/>
          <p:nvPr/>
        </p:nvGrpSpPr>
        <p:grpSpPr>
          <a:xfrm>
            <a:off x="113169" y="1249787"/>
            <a:ext cx="1187418" cy="1024128"/>
            <a:chOff x="46108" y="1417638"/>
            <a:chExt cx="1187418" cy="1024128"/>
          </a:xfrm>
        </p:grpSpPr>
        <p:grpSp>
          <p:nvGrpSpPr>
            <p:cNvPr id="3" name="Gruppe 137"/>
            <p:cNvGrpSpPr>
              <a:grpSpLocks/>
            </p:cNvGrpSpPr>
            <p:nvPr/>
          </p:nvGrpSpPr>
          <p:grpSpPr bwMode="auto">
            <a:xfrm>
              <a:off x="182760" y="1417638"/>
              <a:ext cx="914400" cy="1024128"/>
              <a:chOff x="473201" y="2942956"/>
              <a:chExt cx="953523" cy="1036016"/>
            </a:xfrm>
          </p:grpSpPr>
          <p:sp>
            <p:nvSpPr>
              <p:cNvPr id="5" name="Ellipse 138"/>
              <p:cNvSpPr/>
              <p:nvPr/>
            </p:nvSpPr>
            <p:spPr bwMode="auto">
              <a:xfrm>
                <a:off x="517728" y="3793752"/>
                <a:ext cx="846720" cy="1852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prstTxWarp prst="textNoShape">
                  <a:avLst/>
                </a:prstTxWarp>
              </a:bodyPr>
              <a:lstStyle/>
              <a:p>
                <a:pPr algn="ctr">
                  <a:defRPr/>
                </a:pPr>
                <a:endParaRPr lang="en-US">
                  <a:solidFill>
                    <a:srgbClr val="FFFFFF"/>
                  </a:solidFill>
                  <a:latin typeface="Calibri" pitchFamily="-111" charset="0"/>
                </a:endParaRPr>
              </a:p>
            </p:txBody>
          </p:sp>
          <p:sp>
            <p:nvSpPr>
              <p:cNvPr id="6" name="Ellipse 139"/>
              <p:cNvSpPr>
                <a:spLocks noChangeArrowheads="1"/>
              </p:cNvSpPr>
              <p:nvPr/>
            </p:nvSpPr>
            <p:spPr bwMode="auto">
              <a:xfrm>
                <a:off x="473201" y="2942956"/>
                <a:ext cx="953523" cy="953012"/>
              </a:xfrm>
              <a:prstGeom prst="ellipse">
                <a:avLst/>
              </a:prstGeom>
              <a:solidFill>
                <a:srgbClr val="9DBF4A"/>
              </a:solidFill>
              <a:ln w="3175">
                <a:noFill/>
                <a:miter lim="800000"/>
                <a:headEnd/>
                <a:tailEnd/>
              </a:ln>
            </p:spPr>
            <p:txBody>
              <a:bodyPr anchor="ctr">
                <a:prstTxWarp prst="textNoShape">
                  <a:avLst/>
                </a:prstTxWarp>
              </a:bodyPr>
              <a:lstStyle/>
              <a:p>
                <a:pPr indent="-342900" algn="ctr">
                  <a:buFont typeface="Calibri" charset="0"/>
                  <a:buAutoNum type="arabicPeriod"/>
                </a:pPr>
                <a:endParaRPr lang="en-US" sz="1400">
                  <a:solidFill>
                    <a:srgbClr val="000000"/>
                  </a:solidFill>
                  <a:latin typeface="Calibri" charset="0"/>
                </a:endParaRPr>
              </a:p>
            </p:txBody>
          </p:sp>
          <p:sp>
            <p:nvSpPr>
              <p:cNvPr id="7" name="Ellipse 140"/>
              <p:cNvSpPr>
                <a:spLocks noChangeArrowheads="1"/>
              </p:cNvSpPr>
              <p:nvPr/>
            </p:nvSpPr>
            <p:spPr bwMode="auto">
              <a:xfrm>
                <a:off x="589896" y="2966013"/>
                <a:ext cx="698636" cy="51647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prstTxWarp prst="textNoShape">
                  <a:avLst/>
                </a:prstTxWarp>
              </a:bodyPr>
              <a:lstStyle/>
              <a:p>
                <a:pPr marL="342900" indent="-342900" algn="ctr">
                  <a:buFont typeface="Calibri" charset="0"/>
                  <a:buAutoNum type="arabicPeriod"/>
                </a:pPr>
                <a:endParaRPr lang="en-US">
                  <a:solidFill>
                    <a:srgbClr val="FFFFFF"/>
                  </a:solidFill>
                  <a:latin typeface="Calibri" charset="0"/>
                </a:endParaRPr>
              </a:p>
            </p:txBody>
          </p:sp>
        </p:grpSp>
        <p:sp>
          <p:nvSpPr>
            <p:cNvPr id="8" name="Rectangle 7"/>
            <p:cNvSpPr/>
            <p:nvPr/>
          </p:nvSpPr>
          <p:spPr>
            <a:xfrm>
              <a:off x="46108" y="1755992"/>
              <a:ext cx="1187418" cy="315471"/>
            </a:xfrm>
            <a:prstGeom prst="rect">
              <a:avLst/>
            </a:prstGeom>
          </p:spPr>
          <p:txBody>
            <a:bodyPr wrap="square">
              <a:spAutoFit/>
            </a:bodyPr>
            <a:lstStyle/>
            <a:p>
              <a:pPr algn="ctr">
                <a:lnSpc>
                  <a:spcPct val="70000"/>
                </a:lnSpc>
              </a:pPr>
              <a:r>
                <a:rPr lang="en-US" sz="1000" dirty="0" smtClean="0">
                  <a:latin typeface="Gill Sans"/>
                  <a:cs typeface="Gill Sans"/>
                </a:rPr>
                <a:t> PMED</a:t>
              </a:r>
            </a:p>
            <a:p>
              <a:pPr algn="ctr">
                <a:lnSpc>
                  <a:spcPct val="70000"/>
                </a:lnSpc>
              </a:pPr>
              <a:r>
                <a:rPr lang="en-US" sz="1000" b="1" dirty="0" smtClean="0">
                  <a:latin typeface="Gill Sans"/>
                  <a:cs typeface="Gill Sans"/>
                </a:rPr>
                <a:t>  intelligence</a:t>
              </a:r>
              <a:endParaRPr lang="en-US" sz="1000" b="1" dirty="0">
                <a:latin typeface="Gill Sans"/>
                <a:cs typeface="Gill Sans"/>
              </a:endParaRPr>
            </a:p>
          </p:txBody>
        </p:sp>
      </p:grpSp>
    </p:spTree>
    <p:extLst>
      <p:ext uri="{BB962C8B-B14F-4D97-AF65-F5344CB8AC3E}">
        <p14:creationId xmlns:p14="http://schemas.microsoft.com/office/powerpoint/2010/main" val="35613360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532258" y="0"/>
            <a:ext cx="5611742" cy="914400"/>
          </a:xfrm>
        </p:spPr>
        <p:txBody>
          <a:bodyPr/>
          <a:lstStyle/>
          <a:p>
            <a:r>
              <a:rPr lang="en-US" sz="2400" dirty="0" smtClean="0"/>
              <a:t>Surgeon Dashboards</a:t>
            </a:r>
            <a:endParaRPr lang="en-US" sz="2400" dirty="0"/>
          </a:p>
        </p:txBody>
      </p:sp>
      <p:sp>
        <p:nvSpPr>
          <p:cNvPr id="10" name="Content Placeholder 9"/>
          <p:cNvSpPr>
            <a:spLocks noGrp="1"/>
          </p:cNvSpPr>
          <p:nvPr>
            <p:ph idx="1"/>
          </p:nvPr>
        </p:nvSpPr>
        <p:spPr>
          <a:xfrm>
            <a:off x="0" y="1163229"/>
            <a:ext cx="4178300" cy="4525963"/>
          </a:xfrm>
        </p:spPr>
        <p:txBody>
          <a:bodyPr>
            <a:normAutofit fontScale="85000" lnSpcReduction="10000"/>
          </a:bodyPr>
          <a:lstStyle/>
          <a:p>
            <a:r>
              <a:rPr lang="en-US" dirty="0" smtClean="0"/>
              <a:t>View surgeon-level data</a:t>
            </a:r>
          </a:p>
          <a:p>
            <a:pPr lvl="1"/>
            <a:r>
              <a:rPr lang="en-US" dirty="0" smtClean="0"/>
              <a:t>Key Performance Indicators</a:t>
            </a:r>
          </a:p>
          <a:p>
            <a:pPr lvl="2"/>
            <a:r>
              <a:rPr lang="en-US" dirty="0" smtClean="0"/>
              <a:t>Length of Stay</a:t>
            </a:r>
          </a:p>
          <a:p>
            <a:pPr lvl="2"/>
            <a:r>
              <a:rPr lang="en-US" dirty="0" smtClean="0"/>
              <a:t>Blood loss</a:t>
            </a:r>
          </a:p>
          <a:p>
            <a:pPr lvl="2"/>
            <a:r>
              <a:rPr lang="en-US" dirty="0" smtClean="0"/>
              <a:t>Intra-operative Blood Product Use</a:t>
            </a:r>
          </a:p>
          <a:p>
            <a:pPr lvl="2"/>
            <a:r>
              <a:rPr lang="en-US" dirty="0" smtClean="0"/>
              <a:t>Procedure Optimization</a:t>
            </a:r>
          </a:p>
          <a:p>
            <a:pPr lvl="2"/>
            <a:r>
              <a:rPr lang="en-US" dirty="0" smtClean="0"/>
              <a:t>OR Time / Crossclamp time</a:t>
            </a:r>
          </a:p>
          <a:p>
            <a:pPr lvl="2"/>
            <a:r>
              <a:rPr lang="en-US" dirty="0" smtClean="0"/>
              <a:t>Turnover time</a:t>
            </a:r>
          </a:p>
          <a:p>
            <a:pPr lvl="2"/>
            <a:r>
              <a:rPr lang="en-US" dirty="0" smtClean="0"/>
              <a:t>Robotic program cost</a:t>
            </a:r>
          </a:p>
          <a:p>
            <a:pPr lvl="2"/>
            <a:r>
              <a:rPr lang="en-US" dirty="0" smtClean="0"/>
              <a:t>Robotic per procedure cost etc.</a:t>
            </a:r>
          </a:p>
          <a:p>
            <a:pPr lvl="2"/>
            <a:r>
              <a:rPr lang="en-US" dirty="0" smtClean="0"/>
              <a:t>Robotic capacity</a:t>
            </a:r>
          </a:p>
          <a:p>
            <a:pPr lvl="2"/>
            <a:r>
              <a:rPr lang="en-US" dirty="0" smtClean="0"/>
              <a:t>System use optimization</a:t>
            </a:r>
          </a:p>
          <a:p>
            <a:pPr lvl="2"/>
            <a:endParaRPr lang="en-US" dirty="0" smtClean="0"/>
          </a:p>
          <a:p>
            <a:pPr lvl="2"/>
            <a:endParaRPr lang="en-US" dirty="0" smtClean="0"/>
          </a:p>
          <a:p>
            <a:pPr lvl="1">
              <a:buNone/>
            </a:pPr>
            <a:endParaRPr lang="en-US" dirty="0" smtClean="0"/>
          </a:p>
        </p:txBody>
      </p:sp>
      <p:pic>
        <p:nvPicPr>
          <p:cNvPr id="12" name="Picture 11" descr="pm_logo_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00" y="5485992"/>
            <a:ext cx="1915289" cy="383473"/>
          </a:xfrm>
          <a:prstGeom prst="rect">
            <a:avLst/>
          </a:prstGeom>
        </p:spPr>
      </p:pic>
      <p:sp>
        <p:nvSpPr>
          <p:cNvPr id="5" name="Content Placeholder 9"/>
          <p:cNvSpPr txBox="1">
            <a:spLocks/>
          </p:cNvSpPr>
          <p:nvPr/>
        </p:nvSpPr>
        <p:spPr>
          <a:xfrm>
            <a:off x="4467989" y="1163229"/>
            <a:ext cx="4676011" cy="4525963"/>
          </a:xfrm>
          <a:prstGeom prst="rect">
            <a:avLst/>
          </a:prstGeom>
        </p:spPr>
        <p:txBody>
          <a:bodyPr vert="horz" lIns="91440" tIns="45720" rIns="91440" bIns="45720" rtlCol="0">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latin typeface="Century Gothic"/>
                <a:cs typeface="Century Gothic"/>
              </a:rPr>
              <a:t>Identify trends in:</a:t>
            </a:r>
          </a:p>
          <a:p>
            <a:pPr marL="800100" lvl="1" indent="-342900">
              <a:spcBef>
                <a:spcPct val="20000"/>
              </a:spcBef>
              <a:buFont typeface="Arial"/>
              <a:buChar char="•"/>
            </a:pPr>
            <a:r>
              <a:rPr lang="en-US" sz="2800" dirty="0" smtClean="0">
                <a:latin typeface="Century Gothic"/>
                <a:cs typeface="Century Gothic"/>
              </a:rPr>
              <a:t>Performance and outcomes</a:t>
            </a:r>
          </a:p>
          <a:p>
            <a:pPr marL="800100" lvl="1" indent="-342900">
              <a:spcBef>
                <a:spcPct val="20000"/>
              </a:spcBef>
              <a:buFont typeface="Arial"/>
              <a:buChar char="•"/>
            </a:pPr>
            <a:r>
              <a:rPr lang="en-US" sz="2800" dirty="0" smtClean="0">
                <a:latin typeface="Century Gothic"/>
                <a:cs typeface="Century Gothic"/>
              </a:rPr>
              <a:t>Referring physician profiles</a:t>
            </a:r>
          </a:p>
          <a:p>
            <a:pPr marL="800100" lvl="1" indent="-342900">
              <a:spcBef>
                <a:spcPct val="20000"/>
              </a:spcBef>
              <a:buFont typeface="Arial"/>
              <a:buChar char="•"/>
            </a:pPr>
            <a:r>
              <a:rPr lang="en-US" sz="2800" dirty="0" smtClean="0">
                <a:latin typeface="Century Gothic"/>
                <a:cs typeface="Century Gothic"/>
              </a:rPr>
              <a:t>Demographics by referring physician </a:t>
            </a:r>
          </a:p>
          <a:p>
            <a:pPr marL="1200150" lvl="2" indent="-285750">
              <a:spcBef>
                <a:spcPct val="20000"/>
              </a:spcBef>
              <a:buFont typeface="Arial"/>
              <a:buChar char="–"/>
            </a:pPr>
            <a:r>
              <a:rPr kumimoji="0" lang="en-US" sz="2400" b="0" i="0" u="none" strike="noStrike" kern="1200" cap="none" spc="0" normalizeH="0" baseline="0" noProof="0" dirty="0" smtClean="0">
                <a:ln>
                  <a:noFill/>
                </a:ln>
                <a:solidFill>
                  <a:schemeClr val="tx1"/>
                </a:solidFill>
                <a:effectLst/>
                <a:uLnTx/>
                <a:uFillTx/>
                <a:latin typeface="Century Gothic"/>
                <a:ea typeface="+mn-ea"/>
                <a:cs typeface="Century Gothic"/>
              </a:rPr>
              <a:t>Patient average length of stay</a:t>
            </a:r>
          </a:p>
          <a:p>
            <a:pPr marL="1200150" lvl="2" indent="-285750">
              <a:spcBef>
                <a:spcPct val="20000"/>
              </a:spcBef>
              <a:buFont typeface="Arial"/>
              <a:buChar char="–"/>
            </a:pPr>
            <a:r>
              <a:rPr lang="en-US" sz="2400" noProof="0" dirty="0" smtClean="0">
                <a:latin typeface="Century Gothic"/>
                <a:cs typeface="Century Gothic"/>
              </a:rPr>
              <a:t>Highest and lowest volume </a:t>
            </a:r>
            <a:r>
              <a:rPr lang="en-US" sz="2400" dirty="0" smtClean="0">
                <a:latin typeface="Century Gothic"/>
                <a:cs typeface="Century Gothic"/>
              </a:rPr>
              <a:t>referring physicians</a:t>
            </a:r>
          </a:p>
          <a:p>
            <a:pPr marL="1200150" lvl="2" indent="-285750">
              <a:spcBef>
                <a:spcPct val="20000"/>
              </a:spcBef>
              <a:buFont typeface="Arial"/>
              <a:buChar char="–"/>
            </a:pPr>
            <a:r>
              <a:rPr lang="en-US" sz="2400" dirty="0" smtClean="0">
                <a:latin typeface="Century Gothic"/>
                <a:cs typeface="Century Gothic"/>
              </a:rPr>
              <a:t>Patient risk categories by referring physician</a:t>
            </a:r>
          </a:p>
          <a:p>
            <a:pPr marL="1200150" lvl="2" indent="-285750">
              <a:spcBef>
                <a:spcPct val="20000"/>
              </a:spcBef>
              <a:buFont typeface="Arial"/>
              <a:buChar char="–"/>
            </a:pPr>
            <a:r>
              <a:rPr lang="en-US" sz="2400" dirty="0" smtClean="0">
                <a:latin typeface="Century Gothic"/>
                <a:cs typeface="Century Gothic"/>
              </a:rPr>
              <a:t>Etc.</a:t>
            </a:r>
          </a:p>
          <a:p>
            <a:pPr marL="342900" lvl="0" indent="-342900">
              <a:spcBef>
                <a:spcPct val="20000"/>
              </a:spcBef>
              <a:buFont typeface="Arial"/>
              <a:buChar char="•"/>
              <a:defRPr/>
            </a:pPr>
            <a:r>
              <a:rPr lang="en-US" sz="2800" dirty="0" smtClean="0">
                <a:latin typeface="Century Gothic"/>
                <a:cs typeface="Century Gothic"/>
              </a:rPr>
              <a:t>Transition from reactive to proactive manager using predictive analytics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258" y="0"/>
            <a:ext cx="5611742" cy="1143000"/>
          </a:xfrm>
        </p:spPr>
        <p:txBody>
          <a:bodyPr/>
          <a:lstStyle/>
          <a:p>
            <a:r>
              <a:rPr lang="en-US" sz="2400" dirty="0" smtClean="0"/>
              <a:t>Example Surgeon Dashboard</a:t>
            </a:r>
            <a:endParaRPr lang="en-US" sz="2400" dirty="0"/>
          </a:p>
        </p:txBody>
      </p:sp>
      <p:pic>
        <p:nvPicPr>
          <p:cNvPr id="4" name="Content Placeholder 3" descr="Screen shot 2010-12-20 at 11.03.38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8313" t="13336" r="18107" b="42625"/>
          <a:stretch/>
        </p:blipFill>
        <p:spPr>
          <a:xfrm>
            <a:off x="1037439" y="1143000"/>
            <a:ext cx="8053350" cy="4726465"/>
          </a:xfrm>
        </p:spPr>
      </p:pic>
      <p:pic>
        <p:nvPicPr>
          <p:cNvPr id="10" name="Picture 9" descr="pm_logo_n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500" y="5485992"/>
            <a:ext cx="1915289" cy="383473"/>
          </a:xfrm>
          <a:prstGeom prst="rect">
            <a:avLst/>
          </a:prstGeom>
        </p:spPr>
      </p:pic>
      <p:grpSp>
        <p:nvGrpSpPr>
          <p:cNvPr id="3" name="Group 10"/>
          <p:cNvGrpSpPr/>
          <p:nvPr/>
        </p:nvGrpSpPr>
        <p:grpSpPr>
          <a:xfrm>
            <a:off x="46108" y="1303338"/>
            <a:ext cx="1187418" cy="1024128"/>
            <a:chOff x="46108" y="1417638"/>
            <a:chExt cx="1187418" cy="1024128"/>
          </a:xfrm>
        </p:grpSpPr>
        <p:grpSp>
          <p:nvGrpSpPr>
            <p:cNvPr id="5" name="Gruppe 137"/>
            <p:cNvGrpSpPr>
              <a:grpSpLocks/>
            </p:cNvGrpSpPr>
            <p:nvPr/>
          </p:nvGrpSpPr>
          <p:grpSpPr bwMode="auto">
            <a:xfrm>
              <a:off x="182760" y="1417643"/>
              <a:ext cx="914400" cy="1024130"/>
              <a:chOff x="473201" y="2942956"/>
              <a:chExt cx="953523" cy="1036016"/>
            </a:xfrm>
          </p:grpSpPr>
          <p:sp>
            <p:nvSpPr>
              <p:cNvPr id="14" name="Ellipse 138"/>
              <p:cNvSpPr/>
              <p:nvPr/>
            </p:nvSpPr>
            <p:spPr bwMode="auto">
              <a:xfrm>
                <a:off x="517728" y="3793752"/>
                <a:ext cx="846720" cy="1852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prstTxWarp prst="textNoShape">
                  <a:avLst/>
                </a:prstTxWarp>
              </a:bodyPr>
              <a:lstStyle/>
              <a:p>
                <a:pPr algn="ctr">
                  <a:defRPr/>
                </a:pPr>
                <a:endParaRPr lang="en-US">
                  <a:solidFill>
                    <a:srgbClr val="FFFFFF"/>
                  </a:solidFill>
                  <a:latin typeface="Calibri" pitchFamily="-111" charset="0"/>
                </a:endParaRPr>
              </a:p>
            </p:txBody>
          </p:sp>
          <p:sp>
            <p:nvSpPr>
              <p:cNvPr id="15" name="Ellipse 139"/>
              <p:cNvSpPr>
                <a:spLocks noChangeArrowheads="1"/>
              </p:cNvSpPr>
              <p:nvPr/>
            </p:nvSpPr>
            <p:spPr bwMode="auto">
              <a:xfrm>
                <a:off x="473201" y="2942956"/>
                <a:ext cx="953523" cy="953012"/>
              </a:xfrm>
              <a:prstGeom prst="ellipse">
                <a:avLst/>
              </a:prstGeom>
              <a:solidFill>
                <a:srgbClr val="9DBF4A"/>
              </a:solidFill>
              <a:ln w="3175">
                <a:noFill/>
                <a:miter lim="800000"/>
                <a:headEnd/>
                <a:tailEnd/>
              </a:ln>
            </p:spPr>
            <p:txBody>
              <a:bodyPr anchor="ctr">
                <a:prstTxWarp prst="textNoShape">
                  <a:avLst/>
                </a:prstTxWarp>
              </a:bodyPr>
              <a:lstStyle/>
              <a:p>
                <a:pPr indent="-342900" algn="ctr">
                  <a:buFont typeface="Calibri" charset="0"/>
                  <a:buAutoNum type="arabicPeriod"/>
                </a:pPr>
                <a:endParaRPr lang="en-US" sz="1400">
                  <a:solidFill>
                    <a:srgbClr val="000000"/>
                  </a:solidFill>
                  <a:latin typeface="Calibri" charset="0"/>
                </a:endParaRPr>
              </a:p>
            </p:txBody>
          </p:sp>
          <p:sp>
            <p:nvSpPr>
              <p:cNvPr id="16" name="Ellipse 140"/>
              <p:cNvSpPr>
                <a:spLocks noChangeArrowheads="1"/>
              </p:cNvSpPr>
              <p:nvPr/>
            </p:nvSpPr>
            <p:spPr bwMode="auto">
              <a:xfrm>
                <a:off x="589896" y="2966013"/>
                <a:ext cx="698636" cy="51647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prstTxWarp prst="textNoShape">
                  <a:avLst/>
                </a:prstTxWarp>
              </a:bodyPr>
              <a:lstStyle/>
              <a:p>
                <a:pPr marL="342900" indent="-342900" algn="ctr">
                  <a:buFont typeface="Calibri" charset="0"/>
                  <a:buAutoNum type="arabicPeriod"/>
                </a:pPr>
                <a:endParaRPr lang="en-US">
                  <a:solidFill>
                    <a:srgbClr val="FFFFFF"/>
                  </a:solidFill>
                  <a:latin typeface="Calibri" charset="0"/>
                </a:endParaRPr>
              </a:p>
            </p:txBody>
          </p:sp>
        </p:grpSp>
        <p:sp>
          <p:nvSpPr>
            <p:cNvPr id="13" name="Rectangle 12"/>
            <p:cNvSpPr/>
            <p:nvPr/>
          </p:nvSpPr>
          <p:spPr>
            <a:xfrm>
              <a:off x="46108" y="1755992"/>
              <a:ext cx="1187418" cy="315471"/>
            </a:xfrm>
            <a:prstGeom prst="rect">
              <a:avLst/>
            </a:prstGeom>
          </p:spPr>
          <p:txBody>
            <a:bodyPr wrap="square">
              <a:spAutoFit/>
            </a:bodyPr>
            <a:lstStyle/>
            <a:p>
              <a:pPr algn="ctr">
                <a:lnSpc>
                  <a:spcPct val="70000"/>
                </a:lnSpc>
              </a:pPr>
              <a:r>
                <a:rPr lang="en-US" sz="1000" dirty="0" smtClean="0">
                  <a:latin typeface="Gill Sans"/>
                  <a:cs typeface="Gill Sans"/>
                </a:rPr>
                <a:t> PMED</a:t>
              </a:r>
            </a:p>
            <a:p>
              <a:pPr algn="ctr">
                <a:lnSpc>
                  <a:spcPct val="70000"/>
                </a:lnSpc>
              </a:pPr>
              <a:r>
                <a:rPr lang="en-US" sz="1000" b="1" dirty="0" smtClean="0">
                  <a:latin typeface="Gill Sans"/>
                  <a:cs typeface="Gill Sans"/>
                </a:rPr>
                <a:t>  intelligence</a:t>
              </a:r>
              <a:endParaRPr lang="en-US" sz="1000" b="1" dirty="0">
                <a:latin typeface="Gill Sans"/>
                <a:cs typeface="Gill Sans"/>
              </a:endParaRPr>
            </a:p>
          </p:txBody>
        </p:sp>
      </p:gr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258" y="0"/>
            <a:ext cx="5611742" cy="1143000"/>
          </a:xfrm>
        </p:spPr>
        <p:txBody>
          <a:bodyPr/>
          <a:lstStyle/>
          <a:p>
            <a:r>
              <a:rPr lang="en-US" sz="2400" dirty="0" smtClean="0"/>
              <a:t>Example Surgeon Dashboard</a:t>
            </a:r>
            <a:endParaRPr lang="en-US" sz="2400" dirty="0"/>
          </a:p>
        </p:txBody>
      </p:sp>
      <p:grpSp>
        <p:nvGrpSpPr>
          <p:cNvPr id="3" name="Group 12"/>
          <p:cNvGrpSpPr/>
          <p:nvPr/>
        </p:nvGrpSpPr>
        <p:grpSpPr>
          <a:xfrm>
            <a:off x="46108" y="1417638"/>
            <a:ext cx="1187418" cy="1024128"/>
            <a:chOff x="46108" y="1417638"/>
            <a:chExt cx="1187418" cy="1024128"/>
          </a:xfrm>
        </p:grpSpPr>
        <p:grpSp>
          <p:nvGrpSpPr>
            <p:cNvPr id="4" name="Gruppe 137"/>
            <p:cNvGrpSpPr>
              <a:grpSpLocks/>
            </p:cNvGrpSpPr>
            <p:nvPr/>
          </p:nvGrpSpPr>
          <p:grpSpPr bwMode="auto">
            <a:xfrm>
              <a:off x="182760" y="1417638"/>
              <a:ext cx="914400" cy="1024128"/>
              <a:chOff x="473201" y="2942956"/>
              <a:chExt cx="953523" cy="1036016"/>
            </a:xfrm>
          </p:grpSpPr>
          <p:sp>
            <p:nvSpPr>
              <p:cNvPr id="6" name="Ellipse 138"/>
              <p:cNvSpPr/>
              <p:nvPr/>
            </p:nvSpPr>
            <p:spPr bwMode="auto">
              <a:xfrm>
                <a:off x="517728" y="3793752"/>
                <a:ext cx="846720" cy="1852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prstTxWarp prst="textNoShape">
                  <a:avLst/>
                </a:prstTxWarp>
              </a:bodyPr>
              <a:lstStyle/>
              <a:p>
                <a:pPr algn="ctr">
                  <a:defRPr/>
                </a:pPr>
                <a:endParaRPr lang="en-US">
                  <a:solidFill>
                    <a:srgbClr val="FFFFFF"/>
                  </a:solidFill>
                  <a:latin typeface="Calibri" pitchFamily="-111" charset="0"/>
                </a:endParaRPr>
              </a:p>
            </p:txBody>
          </p:sp>
          <p:sp>
            <p:nvSpPr>
              <p:cNvPr id="7" name="Ellipse 139"/>
              <p:cNvSpPr>
                <a:spLocks noChangeArrowheads="1"/>
              </p:cNvSpPr>
              <p:nvPr/>
            </p:nvSpPr>
            <p:spPr bwMode="auto">
              <a:xfrm>
                <a:off x="473201" y="2942956"/>
                <a:ext cx="953523" cy="953012"/>
              </a:xfrm>
              <a:prstGeom prst="ellipse">
                <a:avLst/>
              </a:prstGeom>
              <a:solidFill>
                <a:srgbClr val="9DBF4A"/>
              </a:solidFill>
              <a:ln w="3175">
                <a:noFill/>
                <a:miter lim="800000"/>
                <a:headEnd/>
                <a:tailEnd/>
              </a:ln>
            </p:spPr>
            <p:txBody>
              <a:bodyPr anchor="ctr">
                <a:prstTxWarp prst="textNoShape">
                  <a:avLst/>
                </a:prstTxWarp>
              </a:bodyPr>
              <a:lstStyle/>
              <a:p>
                <a:pPr indent="-342900" algn="ctr">
                  <a:buFont typeface="Calibri" charset="0"/>
                  <a:buAutoNum type="arabicPeriod"/>
                </a:pPr>
                <a:endParaRPr lang="en-US" sz="1400">
                  <a:solidFill>
                    <a:srgbClr val="000000"/>
                  </a:solidFill>
                  <a:latin typeface="Calibri" charset="0"/>
                </a:endParaRPr>
              </a:p>
            </p:txBody>
          </p:sp>
          <p:sp>
            <p:nvSpPr>
              <p:cNvPr id="8" name="Ellipse 140"/>
              <p:cNvSpPr>
                <a:spLocks noChangeArrowheads="1"/>
              </p:cNvSpPr>
              <p:nvPr/>
            </p:nvSpPr>
            <p:spPr bwMode="auto">
              <a:xfrm>
                <a:off x="589896" y="2966013"/>
                <a:ext cx="698636" cy="51647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prstTxWarp prst="textNoShape">
                  <a:avLst/>
                </a:prstTxWarp>
              </a:bodyPr>
              <a:lstStyle/>
              <a:p>
                <a:pPr marL="342900" indent="-342900" algn="ctr">
                  <a:buFont typeface="Calibri" charset="0"/>
                  <a:buAutoNum type="arabicPeriod"/>
                </a:pPr>
                <a:endParaRPr lang="en-US">
                  <a:solidFill>
                    <a:srgbClr val="FFFFFF"/>
                  </a:solidFill>
                  <a:latin typeface="Calibri" charset="0"/>
                </a:endParaRPr>
              </a:p>
            </p:txBody>
          </p:sp>
        </p:grpSp>
        <p:sp>
          <p:nvSpPr>
            <p:cNvPr id="9" name="Rectangle 8"/>
            <p:cNvSpPr/>
            <p:nvPr/>
          </p:nvSpPr>
          <p:spPr>
            <a:xfrm>
              <a:off x="46108" y="1755992"/>
              <a:ext cx="1187418" cy="315471"/>
            </a:xfrm>
            <a:prstGeom prst="rect">
              <a:avLst/>
            </a:prstGeom>
          </p:spPr>
          <p:txBody>
            <a:bodyPr wrap="square">
              <a:spAutoFit/>
            </a:bodyPr>
            <a:lstStyle/>
            <a:p>
              <a:pPr algn="ctr">
                <a:lnSpc>
                  <a:spcPct val="70000"/>
                </a:lnSpc>
              </a:pPr>
              <a:r>
                <a:rPr lang="en-US" sz="1000" dirty="0" smtClean="0">
                  <a:latin typeface="Gill Sans"/>
                  <a:cs typeface="Gill Sans"/>
                </a:rPr>
                <a:t> PMED</a:t>
              </a:r>
            </a:p>
            <a:p>
              <a:pPr algn="ctr">
                <a:lnSpc>
                  <a:spcPct val="70000"/>
                </a:lnSpc>
              </a:pPr>
              <a:r>
                <a:rPr lang="en-US" sz="1000" b="1" dirty="0" smtClean="0">
                  <a:latin typeface="Gill Sans"/>
                  <a:cs typeface="Gill Sans"/>
                </a:rPr>
                <a:t>  intelligence</a:t>
              </a:r>
              <a:endParaRPr lang="en-US" sz="1000" b="1" dirty="0">
                <a:latin typeface="Gill Sans"/>
                <a:cs typeface="Gill Sans"/>
              </a:endParaRPr>
            </a:p>
          </p:txBody>
        </p:sp>
      </p:grpSp>
      <p:pic>
        <p:nvPicPr>
          <p:cNvPr id="12" name="Content Placeholder 5" descr="Screen shot 2010-12-20 at 11.01.38 PM.png"/>
          <p:cNvPicPr>
            <a:picLocks noGrp="1" noChangeAspect="1"/>
          </p:cNvPicPr>
          <p:nvPr>
            <p:ph idx="1"/>
          </p:nvPr>
        </p:nvPicPr>
        <p:blipFill>
          <a:blip r:embed="rId3">
            <a:extLst>
              <a:ext uri="{28A0092B-C50C-407E-A947-70E740481C1C}">
                <a14:useLocalDpi xmlns:a14="http://schemas.microsoft.com/office/drawing/2010/main" val="0"/>
              </a:ext>
            </a:extLst>
          </a:blip>
          <a:srcRect l="34443" t="13336" r="1977" b="24318"/>
          <a:stretch>
            <a:fillRect/>
          </a:stretch>
        </p:blipFill>
        <p:spPr>
          <a:xfrm>
            <a:off x="1233526" y="1059340"/>
            <a:ext cx="6540500" cy="4810125"/>
          </a:xfrm>
        </p:spPr>
      </p:pic>
      <p:pic>
        <p:nvPicPr>
          <p:cNvPr id="10" name="Picture 9" descr="pm_logo_n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500" y="5485992"/>
            <a:ext cx="1915289" cy="3834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946"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52128" y="1143000"/>
            <a:ext cx="7048500" cy="4356100"/>
          </a:xfrm>
          <a:ln/>
        </p:spPr>
      </p:pic>
      <p:sp>
        <p:nvSpPr>
          <p:cNvPr id="3" name="Rectangle 2"/>
          <p:cNvSpPr>
            <a:spLocks noGrp="1" noChangeArrowheads="1"/>
          </p:cNvSpPr>
          <p:nvPr>
            <p:ph type="title"/>
          </p:nvPr>
        </p:nvSpPr>
        <p:spPr>
          <a:xfrm>
            <a:off x="883240" y="0"/>
            <a:ext cx="8229600" cy="1143000"/>
          </a:xfrm>
        </p:spPr>
        <p:txBody>
          <a:bodyPr/>
          <a:lstStyle/>
          <a:p>
            <a:r>
              <a:rPr lang="en-US" sz="2400" dirty="0" smtClean="0"/>
              <a:t>Trend Analysis</a:t>
            </a:r>
            <a:endParaRPr lang="en-US" sz="2400" dirty="0"/>
          </a:p>
        </p:txBody>
      </p:sp>
      <p:pic>
        <p:nvPicPr>
          <p:cNvPr id="9" name="Picture 8" descr="pm_logo_n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500" y="5524092"/>
            <a:ext cx="1915289" cy="383473"/>
          </a:xfrm>
          <a:prstGeom prst="rect">
            <a:avLst/>
          </a:prstGeom>
        </p:spPr>
      </p:pic>
      <p:grpSp>
        <p:nvGrpSpPr>
          <p:cNvPr id="2" name="Group 9"/>
          <p:cNvGrpSpPr/>
          <p:nvPr/>
        </p:nvGrpSpPr>
        <p:grpSpPr>
          <a:xfrm>
            <a:off x="46108" y="1417638"/>
            <a:ext cx="1187418" cy="1024128"/>
            <a:chOff x="46108" y="1417638"/>
            <a:chExt cx="1187418" cy="1024128"/>
          </a:xfrm>
        </p:grpSpPr>
        <p:grpSp>
          <p:nvGrpSpPr>
            <p:cNvPr id="4" name="Gruppe 137"/>
            <p:cNvGrpSpPr>
              <a:grpSpLocks/>
            </p:cNvGrpSpPr>
            <p:nvPr/>
          </p:nvGrpSpPr>
          <p:grpSpPr bwMode="auto">
            <a:xfrm>
              <a:off x="182760" y="1417643"/>
              <a:ext cx="914400" cy="1024130"/>
              <a:chOff x="473201" y="2942956"/>
              <a:chExt cx="953523" cy="1036016"/>
            </a:xfrm>
          </p:grpSpPr>
          <p:sp>
            <p:nvSpPr>
              <p:cNvPr id="13" name="Ellipse 138"/>
              <p:cNvSpPr/>
              <p:nvPr/>
            </p:nvSpPr>
            <p:spPr bwMode="auto">
              <a:xfrm>
                <a:off x="517728" y="3793752"/>
                <a:ext cx="846720" cy="1852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prstTxWarp prst="textNoShape">
                  <a:avLst/>
                </a:prstTxWarp>
              </a:bodyPr>
              <a:lstStyle/>
              <a:p>
                <a:pPr algn="ctr">
                  <a:defRPr/>
                </a:pPr>
                <a:endParaRPr lang="en-US">
                  <a:solidFill>
                    <a:srgbClr val="FFFFFF"/>
                  </a:solidFill>
                  <a:latin typeface="Calibri" pitchFamily="-111" charset="0"/>
                </a:endParaRPr>
              </a:p>
            </p:txBody>
          </p:sp>
          <p:sp>
            <p:nvSpPr>
              <p:cNvPr id="14" name="Ellipse 139"/>
              <p:cNvSpPr>
                <a:spLocks noChangeArrowheads="1"/>
              </p:cNvSpPr>
              <p:nvPr/>
            </p:nvSpPr>
            <p:spPr bwMode="auto">
              <a:xfrm>
                <a:off x="473201" y="2942956"/>
                <a:ext cx="953523" cy="953012"/>
              </a:xfrm>
              <a:prstGeom prst="ellipse">
                <a:avLst/>
              </a:prstGeom>
              <a:solidFill>
                <a:srgbClr val="9DBF4A"/>
              </a:solidFill>
              <a:ln w="3175">
                <a:noFill/>
                <a:miter lim="800000"/>
                <a:headEnd/>
                <a:tailEnd/>
              </a:ln>
            </p:spPr>
            <p:txBody>
              <a:bodyPr anchor="ctr">
                <a:prstTxWarp prst="textNoShape">
                  <a:avLst/>
                </a:prstTxWarp>
              </a:bodyPr>
              <a:lstStyle/>
              <a:p>
                <a:pPr indent="-342900" algn="ctr">
                  <a:buFont typeface="Calibri" charset="0"/>
                  <a:buAutoNum type="arabicPeriod"/>
                </a:pPr>
                <a:endParaRPr lang="en-US" sz="1400">
                  <a:solidFill>
                    <a:srgbClr val="000000"/>
                  </a:solidFill>
                  <a:latin typeface="Calibri" charset="0"/>
                </a:endParaRPr>
              </a:p>
            </p:txBody>
          </p:sp>
          <p:sp>
            <p:nvSpPr>
              <p:cNvPr id="15" name="Ellipse 140"/>
              <p:cNvSpPr>
                <a:spLocks noChangeArrowheads="1"/>
              </p:cNvSpPr>
              <p:nvPr/>
            </p:nvSpPr>
            <p:spPr bwMode="auto">
              <a:xfrm>
                <a:off x="589896" y="2966013"/>
                <a:ext cx="698636" cy="51647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prstTxWarp prst="textNoShape">
                  <a:avLst/>
                </a:prstTxWarp>
              </a:bodyPr>
              <a:lstStyle/>
              <a:p>
                <a:pPr marL="342900" indent="-342900" algn="ctr">
                  <a:buFont typeface="Calibri" charset="0"/>
                  <a:buAutoNum type="arabicPeriod"/>
                </a:pPr>
                <a:endParaRPr lang="en-US">
                  <a:solidFill>
                    <a:srgbClr val="FFFFFF"/>
                  </a:solidFill>
                  <a:latin typeface="Calibri" charset="0"/>
                </a:endParaRPr>
              </a:p>
            </p:txBody>
          </p:sp>
        </p:grpSp>
        <p:sp>
          <p:nvSpPr>
            <p:cNvPr id="12" name="Rectangle 11"/>
            <p:cNvSpPr/>
            <p:nvPr/>
          </p:nvSpPr>
          <p:spPr>
            <a:xfrm>
              <a:off x="46108" y="1755992"/>
              <a:ext cx="1187418" cy="315471"/>
            </a:xfrm>
            <a:prstGeom prst="rect">
              <a:avLst/>
            </a:prstGeom>
          </p:spPr>
          <p:txBody>
            <a:bodyPr wrap="square">
              <a:spAutoFit/>
            </a:bodyPr>
            <a:lstStyle/>
            <a:p>
              <a:pPr algn="ctr">
                <a:lnSpc>
                  <a:spcPct val="70000"/>
                </a:lnSpc>
              </a:pPr>
              <a:r>
                <a:rPr lang="en-US" sz="1000" dirty="0" smtClean="0">
                  <a:latin typeface="Gill Sans"/>
                  <a:cs typeface="Gill Sans"/>
                </a:rPr>
                <a:t> PMED</a:t>
              </a:r>
            </a:p>
            <a:p>
              <a:pPr algn="ctr">
                <a:lnSpc>
                  <a:spcPct val="70000"/>
                </a:lnSpc>
              </a:pPr>
              <a:r>
                <a:rPr lang="en-US" sz="1000" b="1" dirty="0" smtClean="0">
                  <a:latin typeface="Gill Sans"/>
                  <a:cs typeface="Gill Sans"/>
                </a:rPr>
                <a:t>  intelligence</a:t>
              </a:r>
              <a:endParaRPr lang="en-US" sz="1000" b="1" dirty="0">
                <a:latin typeface="Gill Sans"/>
                <a:cs typeface="Gill Sans"/>
              </a:endParaRPr>
            </a:p>
          </p:txBody>
        </p:sp>
      </p:grpSp>
    </p:spTree>
    <p:extLst>
      <p:ext uri="{BB962C8B-B14F-4D97-AF65-F5344CB8AC3E}">
        <p14:creationId xmlns:p14="http://schemas.microsoft.com/office/powerpoint/2010/main" val="3500612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258" y="62624"/>
            <a:ext cx="5611742" cy="919800"/>
          </a:xfrm>
        </p:spPr>
        <p:txBody>
          <a:bodyPr/>
          <a:lstStyle/>
          <a:p>
            <a:r>
              <a:rPr lang="en-US" dirty="0" smtClean="0">
                <a:solidFill>
                  <a:srgbClr val="FFFFFF"/>
                </a:solidFill>
              </a:rPr>
              <a:t>Who We Are</a:t>
            </a:r>
            <a:endParaRPr lang="en-US" dirty="0">
              <a:solidFill>
                <a:srgbClr val="FFFFFF"/>
              </a:solidFill>
            </a:endParaRPr>
          </a:p>
        </p:txBody>
      </p:sp>
      <p:sp>
        <p:nvSpPr>
          <p:cNvPr id="5" name="Content Placeholder 4"/>
          <p:cNvSpPr>
            <a:spLocks noGrp="1"/>
          </p:cNvSpPr>
          <p:nvPr>
            <p:ph sz="half" idx="1"/>
          </p:nvPr>
        </p:nvSpPr>
        <p:spPr>
          <a:xfrm>
            <a:off x="457201" y="1450025"/>
            <a:ext cx="7760260" cy="4187152"/>
          </a:xfrm>
        </p:spPr>
        <p:txBody>
          <a:bodyPr>
            <a:normAutofit fontScale="55000" lnSpcReduction="20000"/>
          </a:bodyPr>
          <a:lstStyle/>
          <a:p>
            <a:r>
              <a:rPr lang="en-US" sz="3600" dirty="0" smtClean="0"/>
              <a:t>MIS specializes in surgical robotics consulting with a focus on cardiovascular and thoracic surgery at the strategic and clinical operations level</a:t>
            </a:r>
          </a:p>
          <a:p>
            <a:r>
              <a:rPr lang="en-US" sz="3600" dirty="0" smtClean="0"/>
              <a:t>MIS utilizes business intelligence at the strategic and clinical operations levels for precision marketing strategies and clinical operations analysis</a:t>
            </a:r>
          </a:p>
          <a:p>
            <a:r>
              <a:rPr lang="en-US" sz="3600" dirty="0" smtClean="0"/>
              <a:t>MIS is dedicated to providing proven solutions for building successful advanced robotic surgery programs.</a:t>
            </a:r>
          </a:p>
          <a:p>
            <a:r>
              <a:rPr lang="en-US" sz="3600" dirty="0" smtClean="0"/>
              <a:t>35 years experience in minimally invasive surgery focusing on solution-based selling</a:t>
            </a:r>
          </a:p>
          <a:p>
            <a:r>
              <a:rPr lang="en-US" sz="3600" dirty="0" smtClean="0"/>
              <a:t>11 years of robotic cardiovascular and thoracic surgery </a:t>
            </a:r>
            <a:r>
              <a:rPr lang="en-US" sz="3647" dirty="0" smtClean="0"/>
              <a:t>consultative experience</a:t>
            </a:r>
          </a:p>
          <a:p>
            <a:r>
              <a:rPr lang="en-US" sz="3600" dirty="0" smtClean="0"/>
              <a:t>Veteran Owned Small Business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258" y="0"/>
            <a:ext cx="5611742" cy="1143000"/>
          </a:xfrm>
        </p:spPr>
        <p:txBody>
          <a:bodyPr/>
          <a:lstStyle/>
          <a:p>
            <a:r>
              <a:rPr lang="en-US" dirty="0" smtClean="0">
                <a:solidFill>
                  <a:srgbClr val="FFFFFF"/>
                </a:solidFill>
              </a:rPr>
              <a:t>Let’s Get Started!	 </a:t>
            </a:r>
            <a:endParaRPr lang="en-US" dirty="0">
              <a:solidFill>
                <a:srgbClr val="FFFFFF"/>
              </a:solidFill>
            </a:endParaRPr>
          </a:p>
        </p:txBody>
      </p:sp>
      <p:sp>
        <p:nvSpPr>
          <p:cNvPr id="3" name="Content Placeholder 2"/>
          <p:cNvSpPr>
            <a:spLocks noGrp="1"/>
          </p:cNvSpPr>
          <p:nvPr>
            <p:ph idx="1"/>
          </p:nvPr>
        </p:nvSpPr>
        <p:spPr>
          <a:xfrm>
            <a:off x="357157" y="1200148"/>
            <a:ext cx="8428857" cy="2657480"/>
          </a:xfrm>
        </p:spPr>
        <p:txBody>
          <a:bodyPr/>
          <a:lstStyle/>
          <a:p>
            <a:pPr>
              <a:buNone/>
            </a:pPr>
            <a:r>
              <a:rPr lang="en-US" dirty="0" smtClean="0"/>
              <a:t>	</a:t>
            </a:r>
          </a:p>
          <a:p>
            <a:pPr>
              <a:buNone/>
            </a:pPr>
            <a:r>
              <a:rPr lang="en-US" sz="2800" dirty="0" smtClean="0"/>
              <a:t>We look forward to partnering with you to build your successful robotics program.</a:t>
            </a:r>
            <a:endParaRPr lang="en-US" sz="2800" dirty="0"/>
          </a:p>
        </p:txBody>
      </p:sp>
      <p:pic>
        <p:nvPicPr>
          <p:cNvPr id="471050" name="Picture 10" descr="http://t3.gstatic.com/images?q=tbn:ANd9GcS0dA4Baw5sOJQD0nMyj1tU5XgKXtthsIKs6VaGIO-B3oxe8oA&amp;t=1&amp;usg=__ZflvLG0mMzPsMFyLrfwsrwsdYOE="/>
          <p:cNvPicPr>
            <a:picLocks noChangeAspect="1" noChangeArrowheads="1"/>
          </p:cNvPicPr>
          <p:nvPr/>
        </p:nvPicPr>
        <p:blipFill>
          <a:blip r:embed="rId3" cstate="print"/>
          <a:srcRect/>
          <a:stretch>
            <a:fillRect/>
          </a:stretch>
        </p:blipFill>
        <p:spPr bwMode="auto">
          <a:xfrm>
            <a:off x="5929322" y="3857628"/>
            <a:ext cx="2286000" cy="2000251"/>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t>Disclaimer</a:t>
            </a:r>
            <a:endParaRPr lang="en-US" dirty="0"/>
          </a:p>
        </p:txBody>
      </p:sp>
      <p:sp>
        <p:nvSpPr>
          <p:cNvPr id="3" name="Content Placeholder 2"/>
          <p:cNvSpPr>
            <a:spLocks noGrp="1"/>
          </p:cNvSpPr>
          <p:nvPr>
            <p:ph idx="1"/>
          </p:nvPr>
        </p:nvSpPr>
        <p:spPr>
          <a:xfrm>
            <a:off x="457200" y="1567071"/>
            <a:ext cx="8229600" cy="4359237"/>
          </a:xfrm>
        </p:spPr>
        <p:txBody>
          <a:bodyPr>
            <a:normAutofit/>
          </a:bodyPr>
          <a:lstStyle/>
          <a:p>
            <a:pPr marL="0" indent="0">
              <a:buNone/>
            </a:pPr>
            <a:r>
              <a:rPr lang="en-US" sz="1800" dirty="0"/>
              <a:t>Legal Disclaimer:  The information in this presentation contains forecasts and predictions whose accuracy cannot be and is not guaranteed, and such information has not been </a:t>
            </a:r>
            <a:r>
              <a:rPr lang="en-US" sz="1800" dirty="0" smtClean="0"/>
              <a:t>audited. </a:t>
            </a:r>
            <a:r>
              <a:rPr lang="en-US" sz="1800" dirty="0"/>
              <a:t> Information has been gathered and compiled from many sources, and neither MIS nor PotentiaMED shall assume responsibility</a:t>
            </a:r>
            <a:r>
              <a:rPr lang="en-US" sz="1800" dirty="0" smtClean="0"/>
              <a:t> for any </a:t>
            </a:r>
            <a:r>
              <a:rPr lang="en-US" sz="1800" dirty="0"/>
              <a:t>errors or inaccuracies in information presented or third party data.  No promises or covenants are hereby made or shall be implied with respect to accuracy, results, facts, or otherwise.  Reliance on any information contained in this presentation is done at the party's own risk, and both MIS and PotentiaMED disclaim all liability and warranties to the maximum extent permitted by law.</a:t>
            </a:r>
          </a:p>
        </p:txBody>
      </p:sp>
    </p:spTree>
    <p:extLst>
      <p:ext uri="{BB962C8B-B14F-4D97-AF65-F5344CB8AC3E}">
        <p14:creationId xmlns:p14="http://schemas.microsoft.com/office/powerpoint/2010/main" val="2023861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dirty="0" smtClean="0"/>
              <a:t>How</a:t>
            </a:r>
            <a:r>
              <a:rPr lang="en-US" sz="3200" dirty="0" smtClean="0"/>
              <a:t> do we develop </a:t>
            </a:r>
            <a:r>
              <a:rPr lang="en-US" sz="3200" b="1" dirty="0" smtClean="0"/>
              <a:t>successful Advanced Robotic Surgery</a:t>
            </a:r>
            <a:r>
              <a:rPr lang="en-US" sz="3200" dirty="0" smtClean="0"/>
              <a:t> programs?</a:t>
            </a:r>
            <a:endParaRPr lang="en-US" sz="3200" dirty="0"/>
          </a:p>
        </p:txBody>
      </p:sp>
      <p:pic>
        <p:nvPicPr>
          <p:cNvPr id="4" name="Picture 3" descr="Content Development.jpg"/>
          <p:cNvPicPr>
            <a:picLocks noChangeAspect="1"/>
          </p:cNvPicPr>
          <p:nvPr/>
        </p:nvPicPr>
        <p:blipFill>
          <a:blip r:embed="rId2"/>
          <a:stretch>
            <a:fillRect/>
          </a:stretch>
        </p:blipFill>
        <p:spPr>
          <a:xfrm>
            <a:off x="2219469" y="2971563"/>
            <a:ext cx="4645607" cy="2976092"/>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258" y="0"/>
            <a:ext cx="5611742" cy="1143000"/>
          </a:xfrm>
        </p:spPr>
        <p:txBody>
          <a:bodyPr/>
          <a:lstStyle/>
          <a:p>
            <a:r>
              <a:rPr lang="en-US" sz="2400" dirty="0" smtClean="0"/>
              <a:t>Client Success Process</a:t>
            </a:r>
            <a:endParaRPr lang="en-US" sz="2400" dirty="0"/>
          </a:p>
        </p:txBody>
      </p:sp>
      <p:graphicFrame>
        <p:nvGraphicFramePr>
          <p:cNvPr id="4" name="Content Placeholder 3"/>
          <p:cNvGraphicFramePr>
            <a:graphicFrameLocks noGrp="1"/>
          </p:cNvGraphicFramePr>
          <p:nvPr>
            <p:ph idx="1"/>
          </p:nvPr>
        </p:nvGraphicFramePr>
        <p:xfrm>
          <a:off x="457200" y="1025724"/>
          <a:ext cx="8229600" cy="4922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32258" y="0"/>
            <a:ext cx="5611742" cy="1143000"/>
          </a:xfrm>
        </p:spPr>
        <p:txBody>
          <a:bodyPr/>
          <a:lstStyle/>
          <a:p>
            <a:r>
              <a:rPr lang="en-US" sz="2400" dirty="0" smtClean="0"/>
              <a:t>Comprehensive Assessment</a:t>
            </a:r>
            <a:endParaRPr lang="en-US" sz="2400" dirty="0"/>
          </a:p>
        </p:txBody>
      </p:sp>
      <p:sp>
        <p:nvSpPr>
          <p:cNvPr id="4" name="Subtitle 3"/>
          <p:cNvSpPr>
            <a:spLocks noGrp="1"/>
          </p:cNvSpPr>
          <p:nvPr>
            <p:ph idx="1"/>
          </p:nvPr>
        </p:nvSpPr>
        <p:spPr>
          <a:xfrm>
            <a:off x="457200" y="1205624"/>
            <a:ext cx="4942753" cy="4525963"/>
          </a:xfrm>
        </p:spPr>
        <p:txBody>
          <a:bodyPr>
            <a:normAutofit/>
          </a:bodyPr>
          <a:lstStyle/>
          <a:p>
            <a:pPr algn="l">
              <a:buFont typeface="Arial"/>
              <a:buChar char="•"/>
            </a:pPr>
            <a:r>
              <a:rPr lang="en-US" sz="2000" b="1" dirty="0" smtClean="0"/>
              <a:t>The assessment helps us determine the right program and price value for our clients.  </a:t>
            </a:r>
          </a:p>
          <a:p>
            <a:pPr lvl="1">
              <a:buFont typeface="Arial"/>
              <a:buChar char="•"/>
            </a:pPr>
            <a:r>
              <a:rPr lang="en-US" sz="1800" b="1" dirty="0" smtClean="0"/>
              <a:t>Executive</a:t>
            </a:r>
            <a:r>
              <a:rPr lang="en-US" sz="1800" dirty="0" smtClean="0"/>
              <a:t> </a:t>
            </a:r>
            <a:r>
              <a:rPr lang="en-US" sz="1800" b="1" dirty="0" smtClean="0"/>
              <a:t>Assessment</a:t>
            </a:r>
            <a:endParaRPr lang="en-US" sz="1800" dirty="0" smtClean="0"/>
          </a:p>
          <a:p>
            <a:pPr lvl="2"/>
            <a:r>
              <a:rPr lang="en-US" sz="1600" dirty="0" smtClean="0"/>
              <a:t>Discover current  strategic objectives and initiatives</a:t>
            </a:r>
          </a:p>
          <a:p>
            <a:pPr lvl="1">
              <a:buFont typeface="Arial"/>
              <a:buChar char="•"/>
            </a:pPr>
            <a:r>
              <a:rPr lang="en-US" sz="1800" b="1" dirty="0" smtClean="0"/>
              <a:t>Clinical Assessment</a:t>
            </a:r>
            <a:endParaRPr lang="en-US" sz="1800" dirty="0" smtClean="0"/>
          </a:p>
          <a:p>
            <a:pPr lvl="2"/>
            <a:r>
              <a:rPr lang="en-US" sz="1600" dirty="0" smtClean="0"/>
              <a:t>Discover current capabilities</a:t>
            </a:r>
          </a:p>
          <a:p>
            <a:pPr lvl="1">
              <a:buFont typeface="Arial"/>
              <a:buChar char="•"/>
            </a:pPr>
            <a:r>
              <a:rPr lang="en-US" sz="1800" b="1" dirty="0" smtClean="0"/>
              <a:t>Market Assessment</a:t>
            </a:r>
            <a:endParaRPr lang="en-US" sz="1800" dirty="0" smtClean="0"/>
          </a:p>
          <a:p>
            <a:pPr lvl="2"/>
            <a:r>
              <a:rPr lang="en-US" sz="1600" dirty="0" smtClean="0"/>
              <a:t>Internal Markets</a:t>
            </a:r>
          </a:p>
          <a:p>
            <a:pPr lvl="2"/>
            <a:r>
              <a:rPr lang="en-US" sz="1600" dirty="0" smtClean="0"/>
              <a:t>External Markets</a:t>
            </a:r>
          </a:p>
          <a:p>
            <a:pPr lvl="2"/>
            <a:r>
              <a:rPr lang="en-US" sz="1600" dirty="0" smtClean="0"/>
              <a:t>Target Markets</a:t>
            </a:r>
          </a:p>
          <a:p>
            <a:pPr lvl="2">
              <a:buNone/>
            </a:pPr>
            <a:endParaRPr lang="en-US" sz="1400" dirty="0" smtClean="0"/>
          </a:p>
        </p:txBody>
      </p:sp>
      <p:pic>
        <p:nvPicPr>
          <p:cNvPr id="6" name="Picture 5" descr="Comprehensive Assessment.jpg"/>
          <p:cNvPicPr>
            <a:picLocks noChangeAspect="1"/>
          </p:cNvPicPr>
          <p:nvPr/>
        </p:nvPicPr>
        <p:blipFill>
          <a:blip r:embed="rId2"/>
          <a:stretch>
            <a:fillRect/>
          </a:stretch>
        </p:blipFill>
        <p:spPr>
          <a:xfrm>
            <a:off x="5293096" y="2170238"/>
            <a:ext cx="3357038" cy="2229866"/>
          </a:xfrm>
          <a:prstGeom prst="rect">
            <a:avLst/>
          </a:prstGeom>
          <a:effectLst>
            <a:outerShdw blurRad="25400" dist="165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rket Overview 2.jpg"/>
          <p:cNvPicPr>
            <a:picLocks noChangeAspect="1"/>
          </p:cNvPicPr>
          <p:nvPr/>
        </p:nvPicPr>
        <p:blipFill>
          <a:blip r:embed="rId2"/>
          <a:stretch>
            <a:fillRect/>
          </a:stretch>
        </p:blipFill>
        <p:spPr>
          <a:xfrm>
            <a:off x="2576397" y="1964848"/>
            <a:ext cx="4420891" cy="2947260"/>
          </a:xfrm>
          <a:prstGeom prst="rect">
            <a:avLst/>
          </a:prstGeom>
        </p:spPr>
      </p:pic>
      <p:sp>
        <p:nvSpPr>
          <p:cNvPr id="2" name="Title 1"/>
          <p:cNvSpPr>
            <a:spLocks noGrp="1"/>
          </p:cNvSpPr>
          <p:nvPr>
            <p:ph type="title"/>
          </p:nvPr>
        </p:nvSpPr>
        <p:spPr>
          <a:xfrm>
            <a:off x="3532258" y="0"/>
            <a:ext cx="5611742" cy="1143000"/>
          </a:xfrm>
        </p:spPr>
        <p:txBody>
          <a:bodyPr>
            <a:noAutofit/>
          </a:bodyPr>
          <a:lstStyle/>
          <a:p>
            <a:r>
              <a:rPr lang="en-US" sz="2400" dirty="0" smtClean="0">
                <a:effectLst/>
              </a:rPr>
              <a:t>Executive Assessment</a:t>
            </a:r>
            <a:endParaRPr lang="en-US" sz="2400"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0079872"/>
              </p:ext>
            </p:extLst>
          </p:nvPr>
        </p:nvGraphicFramePr>
        <p:xfrm>
          <a:off x="1094324" y="1246001"/>
          <a:ext cx="6877472" cy="4131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258" y="0"/>
            <a:ext cx="5611742" cy="1143000"/>
          </a:xfrm>
        </p:spPr>
        <p:txBody>
          <a:bodyPr>
            <a:noAutofit/>
          </a:bodyPr>
          <a:lstStyle/>
          <a:p>
            <a:r>
              <a:rPr lang="en-US" sz="2400" dirty="0" smtClean="0">
                <a:effectLst/>
              </a:rPr>
              <a:t>Clinical Assessment</a:t>
            </a:r>
            <a:endParaRPr lang="en-US" sz="2400" dirty="0">
              <a:effectLst/>
            </a:endParaRPr>
          </a:p>
        </p:txBody>
      </p:sp>
      <p:graphicFrame>
        <p:nvGraphicFramePr>
          <p:cNvPr id="4" name="Content Placeholder 3"/>
          <p:cNvGraphicFramePr>
            <a:graphicFrameLocks noGrp="1"/>
          </p:cNvGraphicFramePr>
          <p:nvPr>
            <p:ph idx="1"/>
          </p:nvPr>
        </p:nvGraphicFramePr>
        <p:xfrm>
          <a:off x="814752" y="1435260"/>
          <a:ext cx="7872047" cy="4131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476" y="0"/>
            <a:ext cx="5990524" cy="1143000"/>
          </a:xfrm>
        </p:spPr>
        <p:txBody>
          <a:bodyPr>
            <a:noAutofit/>
          </a:bodyPr>
          <a:lstStyle/>
          <a:p>
            <a:r>
              <a:rPr lang="en-US" sz="2400" dirty="0" smtClean="0">
                <a:effectLst/>
              </a:rPr>
              <a:t>Market Assessment Overview</a:t>
            </a:r>
            <a:endParaRPr lang="en-US" sz="2400"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5776377"/>
              </p:ext>
            </p:extLst>
          </p:nvPr>
        </p:nvGraphicFramePr>
        <p:xfrm>
          <a:off x="814751" y="1143000"/>
          <a:ext cx="7872047" cy="4131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14751" y="5160671"/>
            <a:ext cx="2761819" cy="738664"/>
          </a:xfrm>
          <a:prstGeom prst="rect">
            <a:avLst/>
          </a:prstGeom>
          <a:noFill/>
        </p:spPr>
        <p:txBody>
          <a:bodyPr wrap="none" rtlCol="0">
            <a:spAutoFit/>
          </a:bodyPr>
          <a:lstStyle/>
          <a:p>
            <a:r>
              <a:rPr lang="en-US" sz="1400" baseline="30000" dirty="0" smtClean="0"/>
              <a:t>1</a:t>
            </a:r>
            <a:r>
              <a:rPr lang="en-US" sz="1400" dirty="0" smtClean="0"/>
              <a:t>: KPI – Key Performance Indicators</a:t>
            </a:r>
          </a:p>
          <a:p>
            <a:r>
              <a:rPr lang="en-US" sz="1400" baseline="30000" dirty="0" smtClean="0"/>
              <a:t>2</a:t>
            </a:r>
            <a:r>
              <a:rPr lang="en-US" sz="1400" dirty="0" smtClean="0"/>
              <a:t>: LOS – Length of Stay</a:t>
            </a:r>
          </a:p>
          <a:p>
            <a:endParaRPr lang="en-US" sz="14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22081</TotalTime>
  <Words>1333</Words>
  <Application>Microsoft Macintosh PowerPoint</Application>
  <PresentationFormat>On-screen Show (4:3)</PresentationFormat>
  <Paragraphs>304</Paragraphs>
  <Slides>31</Slides>
  <Notes>12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Advancing robotic surgery</vt:lpstr>
      <vt:lpstr>Contents</vt:lpstr>
      <vt:lpstr>Who We Are</vt:lpstr>
      <vt:lpstr>PowerPoint Presentation</vt:lpstr>
      <vt:lpstr>Client Success Process</vt:lpstr>
      <vt:lpstr>Comprehensive Assessment</vt:lpstr>
      <vt:lpstr>Executive Assessment</vt:lpstr>
      <vt:lpstr>Clinical Assessment</vt:lpstr>
      <vt:lpstr>Market Assessment Overview</vt:lpstr>
      <vt:lpstr>CV Initiative Alignment with MIS</vt:lpstr>
      <vt:lpstr>Client – MIS Synchronization Matrix</vt:lpstr>
      <vt:lpstr>Client – MIS Synchronization Matrix</vt:lpstr>
      <vt:lpstr>Target Higher Reimbursing Procedures</vt:lpstr>
      <vt:lpstr>Advanced Program Development Overview</vt:lpstr>
      <vt:lpstr>High Density Training</vt:lpstr>
      <vt:lpstr>Learning Curves</vt:lpstr>
      <vt:lpstr>Team Autonomy: Range (Days)</vt:lpstr>
      <vt:lpstr>Business Intelligence</vt:lpstr>
      <vt:lpstr>Executive Dashboards</vt:lpstr>
      <vt:lpstr>Example Executive Dashboard</vt:lpstr>
      <vt:lpstr>Example Executive Dashboard</vt:lpstr>
      <vt:lpstr>Example Executive Dashboard</vt:lpstr>
      <vt:lpstr>Administrative Dashboards</vt:lpstr>
      <vt:lpstr>Example Administrator Dashboards</vt:lpstr>
      <vt:lpstr>Example Administrator Dashboards</vt:lpstr>
      <vt:lpstr>Surgeon Dashboards</vt:lpstr>
      <vt:lpstr>Example Surgeon Dashboard</vt:lpstr>
      <vt:lpstr>Example Surgeon Dashboard</vt:lpstr>
      <vt:lpstr>Trend Analysis</vt:lpstr>
      <vt:lpstr>Let’s Get Started!  </vt:lpstr>
      <vt:lpstr>Disclaimer</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Peter Carnegie</dc:creator>
  <cp:keywords/>
  <dc:description/>
  <cp:lastModifiedBy>Peter Carnegie</cp:lastModifiedBy>
  <cp:revision>247</cp:revision>
  <dcterms:created xsi:type="dcterms:W3CDTF">2011-07-15T16:45:12Z</dcterms:created>
  <dcterms:modified xsi:type="dcterms:W3CDTF">2011-09-19T02:31:42Z</dcterms:modified>
  <cp:category/>
</cp:coreProperties>
</file>